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notesSlides/notesSlide2.xml" ContentType="application/vnd.openxmlformats-officedocument.presentationml.notesSlide+xml"/>
  <Override PartName="/ppt/webextensions/webextension2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4"/>
  </p:notesMasterIdLst>
  <p:sldIdLst>
    <p:sldId id="256" r:id="rId2"/>
    <p:sldId id="284" r:id="rId3"/>
    <p:sldId id="258" r:id="rId4"/>
    <p:sldId id="260" r:id="rId5"/>
    <p:sldId id="279" r:id="rId6"/>
    <p:sldId id="266" r:id="rId7"/>
    <p:sldId id="262" r:id="rId8"/>
    <p:sldId id="277" r:id="rId9"/>
    <p:sldId id="276" r:id="rId10"/>
    <p:sldId id="267" r:id="rId11"/>
    <p:sldId id="278" r:id="rId12"/>
    <p:sldId id="286" r:id="rId13"/>
    <p:sldId id="288" r:id="rId14"/>
    <p:sldId id="270" r:id="rId15"/>
    <p:sldId id="271" r:id="rId16"/>
    <p:sldId id="269" r:id="rId17"/>
    <p:sldId id="265" r:id="rId18"/>
    <p:sldId id="282" r:id="rId19"/>
    <p:sldId id="283" r:id="rId20"/>
    <p:sldId id="289" r:id="rId21"/>
    <p:sldId id="290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1615"/>
  </p:normalViewPr>
  <p:slideViewPr>
    <p:cSldViewPr snapToGrid="0" snapToObjects="1">
      <p:cViewPr>
        <p:scale>
          <a:sx n="126" d="100"/>
          <a:sy n="126" d="100"/>
        </p:scale>
        <p:origin x="8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6T00:52:45.3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9D35-F6D9-354F-8AF6-D60C07152F32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41B28-1313-2C44-A71C-CA9C4C6C4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4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flourish.studio/visualisation/10840426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flourish.studio/visualisation/10840426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https://public.flourish.studio/visualisation/10840426/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41B28-1313-2C44-A71C-CA9C4C6C41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68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https://public.flourish.studio/visualisation/10840426/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41B28-1313-2C44-A71C-CA9C4C6C41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6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4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2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1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3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95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8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0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41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8/5/22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9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What B2B E-commerce can Learn from Consumer Retail">
            <a:extLst>
              <a:ext uri="{FF2B5EF4-FFF2-40B4-BE49-F238E27FC236}">
                <a16:creationId xmlns:a16="http://schemas.microsoft.com/office/drawing/2014/main" id="{F756E727-C3AE-C240-8162-9EB37F71E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E70927-EC11-A74A-B202-A48D387A0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u="sng"/>
              <a:t>Retail Online Commerce Solution</a:t>
            </a:r>
            <a:endParaRPr lang="en-US" sz="7200"/>
          </a:p>
        </p:txBody>
      </p:sp>
      <p:sp>
        <p:nvSpPr>
          <p:cNvPr id="2075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5BAEB-FC13-1D4D-839C-0F76884BE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u="sng" dirty="0"/>
              <a:t>Group 15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Ram Gopal Varma Alluri (NEU ID - 002196886), 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Mohit </a:t>
            </a:r>
            <a:r>
              <a:rPr lang="en-US" b="1"/>
              <a:t>Sanghai</a:t>
            </a:r>
            <a:r>
              <a:rPr lang="en-US" b="1" dirty="0"/>
              <a:t> (NEU ID - 001003865), 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Rohith Bhat (NEU ID - 002119031), 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Ashish Sharma (NEU ID - 002950309), 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Santhosh Maddi (NEU ID - 002127881)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34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7635-1AE5-FB4D-A448-6B78FB25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Functions/check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67899-53C8-1C43-BE99-CB004203286A}"/>
              </a:ext>
            </a:extLst>
          </p:cNvPr>
          <p:cNvSpPr txBox="1"/>
          <p:nvPr/>
        </p:nvSpPr>
        <p:spPr>
          <a:xfrm>
            <a:off x="838200" y="1898248"/>
            <a:ext cx="480279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CREATE FUNCTION </a:t>
            </a:r>
            <a:r>
              <a:rPr lang="en-IN" sz="2400" b="1" dirty="0" err="1"/>
              <a:t>fn_Calc_Total_Price</a:t>
            </a:r>
            <a:r>
              <a:rPr lang="en-IN" sz="2400" b="1" dirty="0"/>
              <a:t>(@</a:t>
            </a:r>
            <a:r>
              <a:rPr lang="en-IN" sz="2400" b="1" dirty="0" err="1"/>
              <a:t>OrdID</a:t>
            </a:r>
            <a:r>
              <a:rPr lang="en-IN" sz="2400" b="1" dirty="0"/>
              <a:t> INT,@</a:t>
            </a:r>
            <a:r>
              <a:rPr lang="en-IN" sz="2400" b="1" dirty="0" err="1"/>
              <a:t>PrdID</a:t>
            </a:r>
            <a:r>
              <a:rPr lang="en-IN" sz="2400" b="1" dirty="0"/>
              <a:t> INT)</a:t>
            </a:r>
          </a:p>
          <a:p>
            <a:r>
              <a:rPr lang="en-IN" sz="2400" b="1" dirty="0"/>
              <a:t>RETURNS MONEY</a:t>
            </a:r>
          </a:p>
          <a:p>
            <a:r>
              <a:rPr lang="en-IN" sz="2400" b="1" dirty="0"/>
              <a:t>AS</a:t>
            </a:r>
          </a:p>
          <a:p>
            <a:r>
              <a:rPr lang="en-IN" sz="2400" b="1" dirty="0"/>
              <a:t>   BEGIN</a:t>
            </a:r>
          </a:p>
          <a:p>
            <a:r>
              <a:rPr lang="en-IN" sz="2400" b="1" dirty="0"/>
              <a:t>      DECLARE @total MONEY =</a:t>
            </a:r>
          </a:p>
          <a:p>
            <a:r>
              <a:rPr lang="en-IN" sz="2400" b="1" dirty="0"/>
              <a:t>         (SELECT SUM((</a:t>
            </a:r>
            <a:r>
              <a:rPr lang="en-IN" sz="2400" b="1" dirty="0" err="1"/>
              <a:t>Price_Per_Unit</a:t>
            </a:r>
            <a:r>
              <a:rPr lang="en-IN" sz="2400" b="1" dirty="0"/>
              <a:t> * Quantity)+</a:t>
            </a:r>
            <a:r>
              <a:rPr lang="en-IN" sz="2400" b="1" dirty="0" err="1"/>
              <a:t>Tax_Amount</a:t>
            </a:r>
            <a:r>
              <a:rPr lang="en-IN" sz="2400" b="1" dirty="0"/>
              <a:t>)</a:t>
            </a:r>
          </a:p>
          <a:p>
            <a:r>
              <a:rPr lang="en-IN" sz="2400" b="1" dirty="0"/>
              <a:t>          FROM </a:t>
            </a:r>
            <a:r>
              <a:rPr lang="en-IN" sz="2400" b="1" dirty="0" err="1"/>
              <a:t>Orders.Order_Details</a:t>
            </a:r>
            <a:endParaRPr lang="en-IN" sz="2400" b="1" dirty="0"/>
          </a:p>
          <a:p>
            <a:r>
              <a:rPr lang="en-IN" sz="2400" b="1" dirty="0"/>
              <a:t>          WHERE </a:t>
            </a:r>
            <a:r>
              <a:rPr lang="en-IN" sz="2400" b="1" dirty="0" err="1"/>
              <a:t>Order_ID</a:t>
            </a:r>
            <a:r>
              <a:rPr lang="en-IN" sz="2400" b="1" dirty="0"/>
              <a:t> =@</a:t>
            </a:r>
            <a:r>
              <a:rPr lang="en-IN" sz="2400" b="1" dirty="0" err="1"/>
              <a:t>OrdID</a:t>
            </a:r>
            <a:r>
              <a:rPr lang="en-IN" sz="2400" b="1" dirty="0"/>
              <a:t> and </a:t>
            </a:r>
            <a:r>
              <a:rPr lang="en-IN" sz="2400" b="1" dirty="0" err="1"/>
              <a:t>Product_ID</a:t>
            </a:r>
            <a:r>
              <a:rPr lang="en-IN" sz="2400" b="1" dirty="0"/>
              <a:t> =@</a:t>
            </a:r>
            <a:r>
              <a:rPr lang="en-IN" sz="2400" b="1" dirty="0" err="1"/>
              <a:t>PrdID</a:t>
            </a:r>
            <a:r>
              <a:rPr lang="en-IN" sz="2400" b="1" dirty="0"/>
              <a:t> );</a:t>
            </a:r>
          </a:p>
          <a:p>
            <a:r>
              <a:rPr lang="en-IN" sz="2400" b="1" dirty="0"/>
              <a:t>		</a:t>
            </a:r>
          </a:p>
          <a:p>
            <a:r>
              <a:rPr lang="en-IN" sz="2400" b="1" dirty="0"/>
              <a:t>      SET @total = ISNULL(@total, 0);</a:t>
            </a:r>
          </a:p>
          <a:p>
            <a:r>
              <a:rPr lang="en-IN" sz="2400" b="1" dirty="0"/>
              <a:t>      RETURN @total;</a:t>
            </a:r>
          </a:p>
          <a:p>
            <a:r>
              <a:rPr lang="en-IN" sz="2400" b="1" dirty="0"/>
              <a:t>END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8888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E7C4-FE99-A34F-9D0B-487B2CE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6E950-3A34-F64A-AFC3-D9FB39365321}"/>
              </a:ext>
            </a:extLst>
          </p:cNvPr>
          <p:cNvSpPr txBox="1"/>
          <p:nvPr/>
        </p:nvSpPr>
        <p:spPr>
          <a:xfrm>
            <a:off x="711481" y="1690688"/>
            <a:ext cx="610600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CREATE TRIGGER  </a:t>
            </a:r>
            <a:r>
              <a:rPr lang="en-IN" sz="2000" b="1" dirty="0" err="1"/>
              <a:t>Invoice_Status_Update</a:t>
            </a:r>
            <a:endParaRPr lang="en-IN" sz="2000" b="1" dirty="0"/>
          </a:p>
          <a:p>
            <a:r>
              <a:rPr lang="en-IN" sz="2000" b="1" dirty="0"/>
              <a:t>ON </a:t>
            </a:r>
            <a:r>
              <a:rPr lang="en-IN" sz="2000" b="1" dirty="0" err="1"/>
              <a:t>Invoice.Invoice_Master</a:t>
            </a:r>
            <a:endParaRPr lang="en-IN" sz="2000" b="1" dirty="0"/>
          </a:p>
          <a:p>
            <a:r>
              <a:rPr lang="en-IN" sz="2000" b="1" dirty="0"/>
              <a:t>after  UPDATE</a:t>
            </a:r>
          </a:p>
          <a:p>
            <a:r>
              <a:rPr lang="en-IN" sz="2000" b="1" dirty="0"/>
              <a:t>AS</a:t>
            </a:r>
          </a:p>
          <a:p>
            <a:r>
              <a:rPr lang="en-IN" sz="2000" b="1" dirty="0"/>
              <a:t>BEGIN</a:t>
            </a:r>
          </a:p>
          <a:p>
            <a:r>
              <a:rPr lang="en-IN" sz="2000" b="1" dirty="0"/>
              <a:t>UPDATE </a:t>
            </a:r>
            <a:r>
              <a:rPr lang="en-IN" sz="2000" b="1" dirty="0" err="1"/>
              <a:t>Orders.Order_Details</a:t>
            </a:r>
            <a:endParaRPr lang="en-IN" sz="2000" b="1" dirty="0"/>
          </a:p>
          <a:p>
            <a:r>
              <a:rPr lang="en-IN" sz="2000" b="1" dirty="0"/>
              <a:t>set </a:t>
            </a:r>
            <a:r>
              <a:rPr lang="en-IN" sz="2000" b="1" dirty="0" err="1"/>
              <a:t>Invoice_Status</a:t>
            </a:r>
            <a:r>
              <a:rPr lang="en-IN" sz="2000" b="1" dirty="0"/>
              <a:t>  = (select </a:t>
            </a:r>
            <a:r>
              <a:rPr lang="en-IN" sz="2000" b="1" dirty="0" err="1"/>
              <a:t>Invoice_Status</a:t>
            </a:r>
            <a:r>
              <a:rPr lang="en-IN" sz="2000" b="1" dirty="0"/>
              <a:t> from </a:t>
            </a:r>
            <a:r>
              <a:rPr lang="en-IN" sz="2000" b="1" dirty="0" err="1"/>
              <a:t>Invoice.Invoice_Master</a:t>
            </a:r>
            <a:r>
              <a:rPr lang="en-IN" sz="2000" b="1" dirty="0"/>
              <a:t> </a:t>
            </a:r>
            <a:r>
              <a:rPr lang="en-IN" sz="2000" b="1" dirty="0" err="1"/>
              <a:t>im</a:t>
            </a:r>
            <a:r>
              <a:rPr lang="en-IN" sz="2000" b="1" dirty="0"/>
              <a:t> where </a:t>
            </a:r>
            <a:r>
              <a:rPr lang="en-IN" sz="2000" b="1" dirty="0" err="1"/>
              <a:t>Order_ID</a:t>
            </a:r>
            <a:r>
              <a:rPr lang="en-IN" sz="2000" b="1" dirty="0"/>
              <a:t> = </a:t>
            </a:r>
            <a:r>
              <a:rPr lang="en-IN" sz="2000" b="1" dirty="0" err="1"/>
              <a:t>od.Order_ID</a:t>
            </a:r>
            <a:r>
              <a:rPr lang="en-IN" sz="2000" b="1" dirty="0"/>
              <a:t>)</a:t>
            </a:r>
          </a:p>
          <a:p>
            <a:r>
              <a:rPr lang="en-IN" sz="2000" b="1" dirty="0"/>
              <a:t>FROM </a:t>
            </a:r>
            <a:r>
              <a:rPr lang="en-IN" sz="2000" b="1" dirty="0" err="1"/>
              <a:t>Orders.Order_Details</a:t>
            </a:r>
            <a:r>
              <a:rPr lang="en-IN" sz="2000" b="1" dirty="0"/>
              <a:t> od  </a:t>
            </a:r>
          </a:p>
          <a:p>
            <a:r>
              <a:rPr lang="en-IN" sz="2000" b="1" dirty="0"/>
              <a:t>  FULL  JOIN  Inserted </a:t>
            </a:r>
            <a:r>
              <a:rPr lang="en-IN" sz="2000" b="1" dirty="0" err="1"/>
              <a:t>i</a:t>
            </a:r>
            <a:r>
              <a:rPr lang="en-IN" sz="2000" b="1" dirty="0"/>
              <a:t> ON </a:t>
            </a:r>
            <a:r>
              <a:rPr lang="en-IN" sz="2000" b="1" dirty="0" err="1"/>
              <a:t>od.Order_ID</a:t>
            </a:r>
            <a:r>
              <a:rPr lang="en-IN" sz="2000" b="1" dirty="0"/>
              <a:t> = </a:t>
            </a:r>
            <a:r>
              <a:rPr lang="en-IN" sz="2000" b="1" dirty="0" err="1"/>
              <a:t>i.Order_ID</a:t>
            </a:r>
            <a:r>
              <a:rPr lang="en-IN" sz="2000" b="1" dirty="0"/>
              <a:t>   </a:t>
            </a:r>
          </a:p>
          <a:p>
            <a:r>
              <a:rPr lang="en-IN" sz="2000" b="1" dirty="0"/>
              <a:t>  FULL JOIN Deleted d ON </a:t>
            </a:r>
            <a:r>
              <a:rPr lang="en-IN" sz="2000" b="1" dirty="0" err="1"/>
              <a:t>od.Order_ID</a:t>
            </a:r>
            <a:r>
              <a:rPr lang="en-IN" sz="2000" b="1" dirty="0"/>
              <a:t> = </a:t>
            </a:r>
            <a:r>
              <a:rPr lang="en-IN" sz="2000" b="1" dirty="0" err="1"/>
              <a:t>d.Order_ID</a:t>
            </a:r>
            <a:r>
              <a:rPr lang="en-IN" sz="2000" b="1" dirty="0"/>
              <a:t>    </a:t>
            </a:r>
          </a:p>
          <a:p>
            <a:r>
              <a:rPr lang="en-IN" sz="2000" b="1" dirty="0"/>
              <a:t>  where (</a:t>
            </a:r>
            <a:r>
              <a:rPr lang="en-IN" sz="2000" b="1" dirty="0" err="1"/>
              <a:t>od.Order_ID</a:t>
            </a:r>
            <a:r>
              <a:rPr lang="en-IN" sz="2000" b="1" dirty="0"/>
              <a:t> = </a:t>
            </a:r>
            <a:r>
              <a:rPr lang="en-IN" sz="2000" b="1" dirty="0" err="1"/>
              <a:t>d.Order_ID</a:t>
            </a:r>
            <a:r>
              <a:rPr lang="en-IN" sz="2000" b="1" dirty="0"/>
              <a:t> or </a:t>
            </a:r>
            <a:r>
              <a:rPr lang="en-IN" sz="2000" b="1" dirty="0" err="1"/>
              <a:t>od.Order_ID</a:t>
            </a:r>
            <a:r>
              <a:rPr lang="en-IN" sz="2000" b="1" dirty="0"/>
              <a:t> = </a:t>
            </a:r>
            <a:r>
              <a:rPr lang="en-IN" sz="2000" b="1" dirty="0" err="1"/>
              <a:t>i.Order_ID</a:t>
            </a:r>
            <a:r>
              <a:rPr lang="en-IN" sz="2000" b="1" dirty="0"/>
              <a:t>)</a:t>
            </a:r>
          </a:p>
          <a:p>
            <a:r>
              <a:rPr lang="en-IN" sz="2000" b="1" dirty="0"/>
              <a:t>END;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8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rgbClr val="96A3C6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82531-B8D7-8F4B-8064-B75BD851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Trigger2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700CC-CB1C-6D47-B0E9-D99F1568A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99" y="1908772"/>
            <a:ext cx="3490913" cy="56256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CREATE TRIGGER  </a:t>
            </a:r>
            <a:r>
              <a:rPr lang="en-US" sz="1050" b="1" dirty="0" err="1"/>
              <a:t>Customer.Update_Date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ON </a:t>
            </a:r>
            <a:r>
              <a:rPr lang="en-US" sz="1050" b="1" dirty="0" err="1"/>
              <a:t>Customer.Customer_Base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after INSERT, UPDATE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AS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BEGIN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UPDATE </a:t>
            </a:r>
            <a:r>
              <a:rPr lang="en-US" sz="1050" b="1" dirty="0" err="1"/>
              <a:t>Customer.Customer_Base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set  </a:t>
            </a:r>
            <a:r>
              <a:rPr lang="en-US" sz="1050" b="1" dirty="0" err="1"/>
              <a:t>Processing_Date</a:t>
            </a:r>
            <a:r>
              <a:rPr lang="en-US" sz="1050" b="1" dirty="0"/>
              <a:t> = CURRENT_TIMESTAMP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FROM </a:t>
            </a:r>
            <a:r>
              <a:rPr lang="en-US" sz="1050" b="1" dirty="0" err="1"/>
              <a:t>Customer.Customer_Base</a:t>
            </a:r>
            <a:r>
              <a:rPr lang="en-US" sz="1050" b="1" dirty="0"/>
              <a:t> </a:t>
            </a:r>
            <a:r>
              <a:rPr lang="en-US" sz="1050" b="1" dirty="0" err="1"/>
              <a:t>cb</a:t>
            </a:r>
            <a:r>
              <a:rPr lang="en-US" sz="1050" b="1" dirty="0"/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FULL  JOIN  Inserted </a:t>
            </a:r>
            <a:r>
              <a:rPr lang="en-US" sz="1050" b="1" dirty="0" err="1"/>
              <a:t>i</a:t>
            </a:r>
            <a:r>
              <a:rPr lang="en-US" sz="1050" b="1" dirty="0"/>
              <a:t> ON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i.Customer_ID</a:t>
            </a:r>
            <a:r>
              <a:rPr lang="en-US" sz="1050" b="1" dirty="0"/>
              <a:t> 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FULL JOIN Deleted d ON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d.Customer_ID</a:t>
            </a:r>
            <a:r>
              <a:rPr lang="en-US" sz="1050" b="1" dirty="0"/>
              <a:t> 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where ((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i.Customer_ID</a:t>
            </a:r>
            <a:r>
              <a:rPr lang="en-US" sz="1050" b="1" dirty="0"/>
              <a:t>  or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d.Customer_ID</a:t>
            </a:r>
            <a:r>
              <a:rPr lang="en-US" sz="1050" b="1" dirty="0"/>
              <a:t>)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		and (</a:t>
            </a:r>
            <a:r>
              <a:rPr lang="en-US" sz="1050" b="1" dirty="0" err="1"/>
              <a:t>i.Customer_ID</a:t>
            </a:r>
            <a:r>
              <a:rPr lang="en-US" sz="1050" b="1" dirty="0"/>
              <a:t> IN (select </a:t>
            </a:r>
            <a:r>
              <a:rPr lang="en-US" sz="1050" b="1" dirty="0" err="1"/>
              <a:t>Customer_ID</a:t>
            </a:r>
            <a:r>
              <a:rPr lang="en-US" sz="1050" b="1" dirty="0"/>
              <a:t> from Deleted d)))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UPDATE </a:t>
            </a:r>
            <a:r>
              <a:rPr lang="en-US" sz="1050" b="1" dirty="0" err="1"/>
              <a:t>Customer.Customer_Base</a:t>
            </a:r>
            <a:endParaRPr lang="en-US" sz="1050" b="1" dirty="0"/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set  </a:t>
            </a:r>
            <a:r>
              <a:rPr lang="en-US" sz="1050" b="1" dirty="0" err="1"/>
              <a:t>Processing_Date</a:t>
            </a:r>
            <a:r>
              <a:rPr lang="en-US" sz="1050" b="1" dirty="0"/>
              <a:t> = </a:t>
            </a:r>
            <a:r>
              <a:rPr lang="en-US" sz="1050" b="1" dirty="0" err="1"/>
              <a:t>CURRENT_TIMESTAMP,Create_Date</a:t>
            </a:r>
            <a:r>
              <a:rPr lang="en-US" sz="1050" b="1" dirty="0"/>
              <a:t> = CURRENT_TIMESTAMP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FROM </a:t>
            </a:r>
            <a:r>
              <a:rPr lang="en-US" sz="1050" b="1" dirty="0" err="1"/>
              <a:t>Customer.Customer_Base</a:t>
            </a:r>
            <a:r>
              <a:rPr lang="en-US" sz="1050" b="1" dirty="0"/>
              <a:t> </a:t>
            </a:r>
            <a:r>
              <a:rPr lang="en-US" sz="1050" b="1" dirty="0" err="1"/>
              <a:t>cb</a:t>
            </a:r>
            <a:r>
              <a:rPr lang="en-US" sz="1050" b="1" dirty="0"/>
              <a:t>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FULL  JOIN  Inserted </a:t>
            </a:r>
            <a:r>
              <a:rPr lang="en-US" sz="1050" b="1" dirty="0" err="1"/>
              <a:t>i</a:t>
            </a:r>
            <a:r>
              <a:rPr lang="en-US" sz="1050" b="1" dirty="0"/>
              <a:t> ON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i.Customer_ID</a:t>
            </a:r>
            <a:r>
              <a:rPr lang="en-US" sz="1050" b="1" dirty="0"/>
              <a:t> 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FULL JOIN Deleted d ON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d.Customer_ID</a:t>
            </a:r>
            <a:r>
              <a:rPr lang="en-US" sz="1050" b="1" dirty="0"/>
              <a:t>  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        where ((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i.Customer_ID</a:t>
            </a:r>
            <a:r>
              <a:rPr lang="en-US" sz="1050" b="1" dirty="0"/>
              <a:t>  or </a:t>
            </a:r>
            <a:r>
              <a:rPr lang="en-US" sz="1050" b="1" dirty="0" err="1"/>
              <a:t>cb.Customer_ID</a:t>
            </a:r>
            <a:r>
              <a:rPr lang="en-US" sz="1050" b="1" dirty="0"/>
              <a:t> = </a:t>
            </a:r>
            <a:r>
              <a:rPr lang="en-US" sz="1050" b="1" dirty="0" err="1"/>
              <a:t>d.Customer_ID</a:t>
            </a:r>
            <a:r>
              <a:rPr lang="en-US" sz="1050" b="1" dirty="0"/>
              <a:t>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		and </a:t>
            </a:r>
            <a:r>
              <a:rPr lang="en-US" sz="1050" b="1" dirty="0" err="1"/>
              <a:t>i.Customer_ID</a:t>
            </a:r>
            <a:r>
              <a:rPr lang="en-US" sz="1050" b="1" dirty="0"/>
              <a:t> NOT IN (select </a:t>
            </a:r>
            <a:r>
              <a:rPr lang="en-US" sz="1050" b="1" dirty="0" err="1"/>
              <a:t>Customer_ID</a:t>
            </a:r>
            <a:r>
              <a:rPr lang="en-US" sz="1050" b="1" dirty="0"/>
              <a:t> from Deleted d))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050" b="1" dirty="0"/>
              <a:t>END;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36276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E7C4-FE99-A34F-9D0B-487B2CE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6E950-3A34-F64A-AFC3-D9FB39365321}"/>
              </a:ext>
            </a:extLst>
          </p:cNvPr>
          <p:cNvSpPr txBox="1"/>
          <p:nvPr/>
        </p:nvSpPr>
        <p:spPr>
          <a:xfrm>
            <a:off x="711481" y="1690688"/>
            <a:ext cx="61060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CREATE TRIGGER </a:t>
            </a:r>
            <a:r>
              <a:rPr lang="en-IN" sz="2000" b="1" dirty="0" err="1"/>
              <a:t>Address_Card_Delete</a:t>
            </a:r>
            <a:endParaRPr lang="en-IN" sz="2000" b="1" dirty="0"/>
          </a:p>
          <a:p>
            <a:r>
              <a:rPr lang="en-IN" sz="2000" b="1" dirty="0"/>
              <a:t>       ON </a:t>
            </a:r>
            <a:r>
              <a:rPr lang="en-IN" sz="2000" b="1" dirty="0" err="1"/>
              <a:t>Customer.Customer_Base</a:t>
            </a:r>
            <a:endParaRPr lang="en-IN" sz="2000" b="1" dirty="0"/>
          </a:p>
          <a:p>
            <a:r>
              <a:rPr lang="en-IN" sz="2000" b="1" dirty="0"/>
              <a:t>	   AFTER DELETE</a:t>
            </a:r>
          </a:p>
          <a:p>
            <a:r>
              <a:rPr lang="en-IN" sz="2000" b="1" dirty="0"/>
              <a:t>AS</a:t>
            </a:r>
          </a:p>
          <a:p>
            <a:r>
              <a:rPr lang="en-IN" sz="2000" b="1" dirty="0"/>
              <a:t>BEGIN</a:t>
            </a:r>
          </a:p>
          <a:p>
            <a:r>
              <a:rPr lang="en-IN" sz="2000" b="1" dirty="0"/>
              <a:t>     DELETE CD</a:t>
            </a:r>
          </a:p>
          <a:p>
            <a:r>
              <a:rPr lang="en-IN" sz="2000" b="1" dirty="0"/>
              <a:t>	 FROM Customer.Customer_Card_Detail CD</a:t>
            </a:r>
          </a:p>
          <a:p>
            <a:r>
              <a:rPr lang="en-IN" sz="2000" b="1" dirty="0"/>
              <a:t>	 FULL JOIN Inserted </a:t>
            </a:r>
            <a:r>
              <a:rPr lang="en-IN" sz="2000" b="1" dirty="0" err="1"/>
              <a:t>i</a:t>
            </a:r>
            <a:r>
              <a:rPr lang="en-IN" sz="2000" b="1" dirty="0"/>
              <a:t> ON </a:t>
            </a:r>
            <a:r>
              <a:rPr lang="en-IN" sz="2000" b="1" dirty="0" err="1"/>
              <a:t>CD.Customer_ID</a:t>
            </a:r>
            <a:r>
              <a:rPr lang="en-IN" sz="2000" b="1" dirty="0"/>
              <a:t> = </a:t>
            </a:r>
            <a:r>
              <a:rPr lang="en-IN" sz="2000" b="1" dirty="0" err="1"/>
              <a:t>i.Customer_ID</a:t>
            </a:r>
            <a:endParaRPr lang="en-IN" sz="2000" b="1" dirty="0"/>
          </a:p>
          <a:p>
            <a:r>
              <a:rPr lang="en-IN" sz="2000" b="1" dirty="0"/>
              <a:t>	 FULL JOIN Deleted d ON </a:t>
            </a:r>
            <a:r>
              <a:rPr lang="en-IN" sz="2000" b="1" dirty="0" err="1"/>
              <a:t>CD.Customer_ID</a:t>
            </a:r>
            <a:r>
              <a:rPr lang="en-IN" sz="2000" b="1" dirty="0"/>
              <a:t> = </a:t>
            </a:r>
            <a:r>
              <a:rPr lang="en-IN" sz="2000" b="1" dirty="0" err="1"/>
              <a:t>d.Customer_ID</a:t>
            </a:r>
            <a:endParaRPr lang="en-IN" sz="2000" b="1" dirty="0"/>
          </a:p>
          <a:p>
            <a:r>
              <a:rPr lang="en-IN" sz="2000" b="1" dirty="0"/>
              <a:t>	 WHERE </a:t>
            </a:r>
            <a:r>
              <a:rPr lang="en-IN" sz="2000" b="1" dirty="0" err="1"/>
              <a:t>CD.Customer_ID</a:t>
            </a:r>
            <a:r>
              <a:rPr lang="en-IN" sz="2000" b="1" dirty="0"/>
              <a:t> IN (Select </a:t>
            </a:r>
            <a:r>
              <a:rPr lang="en-IN" sz="2000" b="1" dirty="0" err="1"/>
              <a:t>d.Customer_ID</a:t>
            </a:r>
            <a:r>
              <a:rPr lang="en-IN" sz="2000" b="1" dirty="0"/>
              <a:t> FROM Deleted d) AND </a:t>
            </a:r>
          </a:p>
          <a:p>
            <a:r>
              <a:rPr lang="en-IN" sz="2000" b="1" dirty="0"/>
              <a:t>	       </a:t>
            </a:r>
            <a:r>
              <a:rPr lang="en-IN" sz="2000" b="1" dirty="0" err="1"/>
              <a:t>CD.Customer_ID</a:t>
            </a:r>
            <a:r>
              <a:rPr lang="en-IN" sz="2000" b="1" dirty="0"/>
              <a:t> NOT IN (Select </a:t>
            </a:r>
            <a:r>
              <a:rPr lang="en-IN" sz="2000" b="1" dirty="0" err="1"/>
              <a:t>i.Customer_ID</a:t>
            </a:r>
            <a:r>
              <a:rPr lang="en-IN" sz="2000" b="1" dirty="0"/>
              <a:t> FROM Inserted </a:t>
            </a:r>
            <a:r>
              <a:rPr lang="en-IN" sz="2000" b="1" dirty="0" err="1"/>
              <a:t>i</a:t>
            </a:r>
            <a:r>
              <a:rPr lang="en-IN" sz="2000" b="1" dirty="0"/>
              <a:t>) AND</a:t>
            </a:r>
          </a:p>
          <a:p>
            <a:r>
              <a:rPr lang="en-IN" sz="2000" b="1" dirty="0"/>
              <a:t>		   (</a:t>
            </a:r>
            <a:r>
              <a:rPr lang="en-IN" sz="2000" b="1" dirty="0" err="1"/>
              <a:t>CD.Customer_ID</a:t>
            </a:r>
            <a:r>
              <a:rPr lang="en-IN" sz="2000" b="1" dirty="0"/>
              <a:t> = </a:t>
            </a:r>
            <a:r>
              <a:rPr lang="en-IN" sz="2000" b="1" dirty="0" err="1"/>
              <a:t>i.Customer_ID</a:t>
            </a:r>
            <a:r>
              <a:rPr lang="en-IN" sz="2000" b="1" dirty="0"/>
              <a:t> or </a:t>
            </a:r>
            <a:r>
              <a:rPr lang="en-IN" sz="2000" b="1" dirty="0" err="1"/>
              <a:t>CD.Customer_ID</a:t>
            </a:r>
            <a:r>
              <a:rPr lang="en-IN" sz="2000" b="1" dirty="0"/>
              <a:t> = </a:t>
            </a:r>
            <a:r>
              <a:rPr lang="en-IN" sz="2000" b="1" dirty="0" err="1"/>
              <a:t>d.Customer_ID</a:t>
            </a:r>
            <a:r>
              <a:rPr lang="en-IN" sz="2000" b="1" dirty="0"/>
              <a:t>)  </a:t>
            </a:r>
          </a:p>
          <a:p>
            <a:r>
              <a:rPr lang="en-IN" sz="2000" b="1" dirty="0"/>
              <a:t>     </a:t>
            </a:r>
          </a:p>
          <a:p>
            <a:r>
              <a:rPr lang="en-IN" sz="2000" b="1" dirty="0"/>
              <a:t>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75BF8-401D-9842-BCE5-9F02513CB56B}"/>
              </a:ext>
            </a:extLst>
          </p:cNvPr>
          <p:cNvSpPr txBox="1"/>
          <p:nvPr/>
        </p:nvSpPr>
        <p:spPr>
          <a:xfrm>
            <a:off x="6513120" y="1805510"/>
            <a:ext cx="610600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 DELETE AD</a:t>
            </a:r>
          </a:p>
          <a:p>
            <a:r>
              <a:rPr lang="en-IN" sz="2000" b="1" dirty="0"/>
              <a:t>	 FROM Customer.Customer_Address AD</a:t>
            </a:r>
          </a:p>
          <a:p>
            <a:r>
              <a:rPr lang="en-IN" sz="2000" b="1" dirty="0"/>
              <a:t>	 FULL JOIN Inserted </a:t>
            </a:r>
            <a:r>
              <a:rPr lang="en-IN" sz="2000" b="1" dirty="0" err="1"/>
              <a:t>i</a:t>
            </a:r>
            <a:r>
              <a:rPr lang="en-IN" sz="2000" b="1" dirty="0"/>
              <a:t> ON </a:t>
            </a:r>
            <a:r>
              <a:rPr lang="en-IN" sz="2000" b="1" dirty="0" err="1"/>
              <a:t>AD.Customer_ID</a:t>
            </a:r>
            <a:r>
              <a:rPr lang="en-IN" sz="2000" b="1" dirty="0"/>
              <a:t> = </a:t>
            </a:r>
            <a:r>
              <a:rPr lang="en-IN" sz="2000" b="1" dirty="0" err="1"/>
              <a:t>i.Customer_ID</a:t>
            </a:r>
            <a:endParaRPr lang="en-IN" sz="2000" b="1" dirty="0"/>
          </a:p>
          <a:p>
            <a:r>
              <a:rPr lang="en-IN" sz="2000" b="1" dirty="0"/>
              <a:t>	 FULL JOIN Deleted d ON </a:t>
            </a:r>
            <a:r>
              <a:rPr lang="en-IN" sz="2000" b="1" dirty="0" err="1"/>
              <a:t>AD.Customer_ID</a:t>
            </a:r>
            <a:r>
              <a:rPr lang="en-IN" sz="2000" b="1" dirty="0"/>
              <a:t> = </a:t>
            </a:r>
            <a:r>
              <a:rPr lang="en-IN" sz="2000" b="1" dirty="0" err="1"/>
              <a:t>d.Customer_ID</a:t>
            </a:r>
            <a:endParaRPr lang="en-IN" sz="2000" b="1" dirty="0"/>
          </a:p>
          <a:p>
            <a:r>
              <a:rPr lang="en-IN" sz="2000" b="1" dirty="0"/>
              <a:t>	 WHERE </a:t>
            </a:r>
            <a:r>
              <a:rPr lang="en-IN" sz="2000" b="1" dirty="0" err="1"/>
              <a:t>AD.Customer_ID</a:t>
            </a:r>
            <a:r>
              <a:rPr lang="en-IN" sz="2000" b="1" dirty="0"/>
              <a:t> IN (Select </a:t>
            </a:r>
            <a:r>
              <a:rPr lang="en-IN" sz="2000" b="1" dirty="0" err="1"/>
              <a:t>d.Customer_ID</a:t>
            </a:r>
            <a:r>
              <a:rPr lang="en-IN" sz="2000" b="1" dirty="0"/>
              <a:t> FROM Deleted d) AND </a:t>
            </a:r>
          </a:p>
          <a:p>
            <a:r>
              <a:rPr lang="en-IN" sz="2000" b="1" dirty="0"/>
              <a:t>	       </a:t>
            </a:r>
            <a:r>
              <a:rPr lang="en-IN" sz="2000" b="1" dirty="0" err="1"/>
              <a:t>AD.Customer_ID</a:t>
            </a:r>
            <a:r>
              <a:rPr lang="en-IN" sz="2000" b="1" dirty="0"/>
              <a:t> NOT IN (Select </a:t>
            </a:r>
            <a:r>
              <a:rPr lang="en-IN" sz="2000" b="1" dirty="0" err="1"/>
              <a:t>i.Customer_ID</a:t>
            </a:r>
            <a:r>
              <a:rPr lang="en-IN" sz="2000" b="1" dirty="0"/>
              <a:t> FROM Inserted </a:t>
            </a:r>
            <a:r>
              <a:rPr lang="en-IN" sz="2000" b="1" dirty="0" err="1"/>
              <a:t>i</a:t>
            </a:r>
            <a:r>
              <a:rPr lang="en-IN" sz="2000" b="1" dirty="0"/>
              <a:t>) AND</a:t>
            </a:r>
          </a:p>
          <a:p>
            <a:r>
              <a:rPr lang="en-IN" sz="2000" b="1" dirty="0"/>
              <a:t>		   (</a:t>
            </a:r>
            <a:r>
              <a:rPr lang="en-IN" sz="2000" b="1" dirty="0" err="1"/>
              <a:t>AD.Customer_ID</a:t>
            </a:r>
            <a:r>
              <a:rPr lang="en-IN" sz="2000" b="1" dirty="0"/>
              <a:t> = </a:t>
            </a:r>
            <a:r>
              <a:rPr lang="en-IN" sz="2000" b="1" dirty="0" err="1"/>
              <a:t>i.Customer_ID</a:t>
            </a:r>
            <a:r>
              <a:rPr lang="en-IN" sz="2000" b="1" dirty="0"/>
              <a:t> or </a:t>
            </a:r>
            <a:r>
              <a:rPr lang="en-IN" sz="2000" b="1" dirty="0" err="1"/>
              <a:t>AD.Customer_ID</a:t>
            </a:r>
            <a:r>
              <a:rPr lang="en-IN" sz="2000" b="1" dirty="0"/>
              <a:t> = </a:t>
            </a:r>
            <a:r>
              <a:rPr lang="en-IN" sz="2000" b="1" dirty="0" err="1"/>
              <a:t>d.Customer_ID</a:t>
            </a:r>
            <a:r>
              <a:rPr lang="en-IN" sz="2000" b="1" dirty="0"/>
              <a:t>)  </a:t>
            </a:r>
          </a:p>
          <a:p>
            <a:endParaRPr lang="en-IN" sz="2000" b="1" dirty="0"/>
          </a:p>
          <a:p>
            <a:r>
              <a:rPr lang="en-IN" sz="2000" b="1" dirty="0"/>
              <a:t>END;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966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E0BA8-8509-914C-88CE-0BA66287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30" y="786384"/>
            <a:ext cx="4695814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</a:rPr>
              <a:t>Data implementation  view   1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364645-F574-654C-5E1D-CE3406FF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786384"/>
            <a:ext cx="6894576" cy="16002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8C613-D2D1-1747-B528-356723466201}"/>
              </a:ext>
            </a:extLst>
          </p:cNvPr>
          <p:cNvSpPr txBox="1"/>
          <p:nvPr/>
        </p:nvSpPr>
        <p:spPr>
          <a:xfrm>
            <a:off x="41602" y="1958951"/>
            <a:ext cx="4193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select * from [Shipment </a:t>
            </a:r>
            <a:r>
              <a:rPr lang="en-IN" sz="3200" b="1" dirty="0" err="1"/>
              <a:t>deatils</a:t>
            </a:r>
            <a:r>
              <a:rPr lang="en-IN" sz="3200" b="1" dirty="0"/>
              <a:t> of order];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BC659-1BBC-3349-B87E-BE44FD794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" y="3153834"/>
            <a:ext cx="112141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07138-DFAF-1441-B8E5-CB4E1AD5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42" y="94234"/>
            <a:ext cx="6375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B7E15-2795-CD4F-AD64-A876D5E6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6384"/>
            <a:ext cx="4930815" cy="1600200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Data implementation view  2</a:t>
            </a:r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70BCC-A885-AE47-AC87-3BD450B8D7EA}"/>
              </a:ext>
            </a:extLst>
          </p:cNvPr>
          <p:cNvSpPr txBox="1"/>
          <p:nvPr/>
        </p:nvSpPr>
        <p:spPr>
          <a:xfrm>
            <a:off x="-3048" y="2008372"/>
            <a:ext cx="3887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select * from [Product availability and stock details];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D6022-E31E-FA47-854B-E617CBE1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93" y="3590353"/>
            <a:ext cx="7861300" cy="312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91E39C-FBC3-E041-9141-1436C11C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0" y="0"/>
            <a:ext cx="5803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2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11671EB-9B2E-4E39-94FF-2BA8B0B45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2FC64A3-62BF-47FB-A545-7A43E3653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6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84E8-CF6A-6D48-845C-E292C7A12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78" y="786384"/>
            <a:ext cx="4841266" cy="1600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chemeClr val="bg1"/>
                </a:solidFill>
              </a:rPr>
              <a:t>Data implementation – view   3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786384"/>
            <a:ext cx="18288" cy="1600200"/>
          </a:xfrm>
          <a:custGeom>
            <a:avLst/>
            <a:gdLst>
              <a:gd name="connsiteX0" fmla="*/ 0 w 18288"/>
              <a:gd name="connsiteY0" fmla="*/ 0 h 1600200"/>
              <a:gd name="connsiteX1" fmla="*/ 18288 w 18288"/>
              <a:gd name="connsiteY1" fmla="*/ 0 h 1600200"/>
              <a:gd name="connsiteX2" fmla="*/ 18288 w 18288"/>
              <a:gd name="connsiteY2" fmla="*/ 549402 h 1600200"/>
              <a:gd name="connsiteX3" fmla="*/ 18288 w 18288"/>
              <a:gd name="connsiteY3" fmla="*/ 1114806 h 1600200"/>
              <a:gd name="connsiteX4" fmla="*/ 18288 w 18288"/>
              <a:gd name="connsiteY4" fmla="*/ 1600200 h 1600200"/>
              <a:gd name="connsiteX5" fmla="*/ 0 w 18288"/>
              <a:gd name="connsiteY5" fmla="*/ 1600200 h 1600200"/>
              <a:gd name="connsiteX6" fmla="*/ 0 w 18288"/>
              <a:gd name="connsiteY6" fmla="*/ 1066800 h 1600200"/>
              <a:gd name="connsiteX7" fmla="*/ 0 w 18288"/>
              <a:gd name="connsiteY7" fmla="*/ 517398 h 1600200"/>
              <a:gd name="connsiteX8" fmla="*/ 0 w 18288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" h="1600200" fill="none" extrusionOk="0">
                <a:moveTo>
                  <a:pt x="0" y="0"/>
                </a:moveTo>
                <a:cubicBezTo>
                  <a:pt x="4865" y="374"/>
                  <a:pt x="13608" y="53"/>
                  <a:pt x="18288" y="0"/>
                </a:cubicBezTo>
                <a:cubicBezTo>
                  <a:pt x="23286" y="215154"/>
                  <a:pt x="-6672" y="375145"/>
                  <a:pt x="18288" y="549402"/>
                </a:cubicBezTo>
                <a:cubicBezTo>
                  <a:pt x="43248" y="723659"/>
                  <a:pt x="44414" y="873011"/>
                  <a:pt x="18288" y="1114806"/>
                </a:cubicBezTo>
                <a:cubicBezTo>
                  <a:pt x="-7838" y="1356601"/>
                  <a:pt x="13030" y="1360490"/>
                  <a:pt x="18288" y="1600200"/>
                </a:cubicBezTo>
                <a:cubicBezTo>
                  <a:pt x="10638" y="1600772"/>
                  <a:pt x="4111" y="1599793"/>
                  <a:pt x="0" y="1600200"/>
                </a:cubicBezTo>
                <a:cubicBezTo>
                  <a:pt x="-6890" y="1375807"/>
                  <a:pt x="21339" y="1304563"/>
                  <a:pt x="0" y="1066800"/>
                </a:cubicBezTo>
                <a:cubicBezTo>
                  <a:pt x="-21339" y="829037"/>
                  <a:pt x="-23009" y="689986"/>
                  <a:pt x="0" y="517398"/>
                </a:cubicBezTo>
                <a:cubicBezTo>
                  <a:pt x="23009" y="344810"/>
                  <a:pt x="-9921" y="122345"/>
                  <a:pt x="0" y="0"/>
                </a:cubicBezTo>
                <a:close/>
              </a:path>
              <a:path w="18288" h="160020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1387" y="104987"/>
                  <a:pt x="17137" y="300374"/>
                  <a:pt x="18288" y="485394"/>
                </a:cubicBezTo>
                <a:cubicBezTo>
                  <a:pt x="19439" y="670414"/>
                  <a:pt x="37394" y="922400"/>
                  <a:pt x="18288" y="1050798"/>
                </a:cubicBezTo>
                <a:cubicBezTo>
                  <a:pt x="-818" y="1179196"/>
                  <a:pt x="6556" y="1394957"/>
                  <a:pt x="18288" y="1600200"/>
                </a:cubicBezTo>
                <a:cubicBezTo>
                  <a:pt x="12642" y="1600430"/>
                  <a:pt x="3803" y="1599869"/>
                  <a:pt x="0" y="1600200"/>
                </a:cubicBezTo>
                <a:cubicBezTo>
                  <a:pt x="10832" y="1355159"/>
                  <a:pt x="-10163" y="1159269"/>
                  <a:pt x="0" y="1034796"/>
                </a:cubicBezTo>
                <a:cubicBezTo>
                  <a:pt x="10163" y="910323"/>
                  <a:pt x="5178" y="626710"/>
                  <a:pt x="0" y="469392"/>
                </a:cubicBezTo>
                <a:cubicBezTo>
                  <a:pt x="-5178" y="312074"/>
                  <a:pt x="20387" y="13747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4925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3639F-A4C6-4A4A-A025-F5867FF874A4}"/>
              </a:ext>
            </a:extLst>
          </p:cNvPr>
          <p:cNvSpPr txBox="1"/>
          <p:nvPr/>
        </p:nvSpPr>
        <p:spPr>
          <a:xfrm>
            <a:off x="-6096" y="2027336"/>
            <a:ext cx="275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select * from </a:t>
            </a:r>
            <a:r>
              <a:rPr lang="en-US" sz="2400" b="1" dirty="0" err="1"/>
              <a:t>Retail_Order_Report</a:t>
            </a:r>
            <a:r>
              <a:rPr lang="en-US" sz="2400" b="1" dirty="0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52B452-9550-6648-981B-3DEAC5D57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6" y="2830736"/>
            <a:ext cx="12153260" cy="3166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DB240-58B0-4748-B448-8317FE00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338" y="10194"/>
            <a:ext cx="3780542" cy="264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0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C6B49-A0C9-214A-92AB-8EE04D24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0000" dirty="0"/>
              <a:t>Data visualization</a:t>
            </a:r>
          </a:p>
        </p:txBody>
      </p: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16E539FF-05EF-5AEA-344B-2FBD1C3DE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21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Content Placeholder 8" title="Web Viewer">
                <a:extLst>
                  <a:ext uri="{FF2B5EF4-FFF2-40B4-BE49-F238E27FC236}">
                    <a16:creationId xmlns:a16="http://schemas.microsoft.com/office/drawing/2014/main" id="{6DF0E1C5-6E26-1448-B788-862AD0CD906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28168406"/>
                  </p:ext>
                </p:extLst>
              </p:nvPr>
            </p:nvGraphicFramePr>
            <p:xfrm>
              <a:off x="838200" y="225468"/>
              <a:ext cx="10515600" cy="641332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9" name="Content Placeholder 8" title="Web Viewer">
                <a:extLst>
                  <a:ext uri="{FF2B5EF4-FFF2-40B4-BE49-F238E27FC236}">
                    <a16:creationId xmlns:a16="http://schemas.microsoft.com/office/drawing/2014/main" id="{6DF0E1C5-6E26-1448-B788-862AD0CD90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225468"/>
                <a:ext cx="10515600" cy="64133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22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AAE45809-DAEB-D34B-9D1F-9C4ABBBFAE1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84684579"/>
                  </p:ext>
                </p:extLst>
              </p:nvPr>
            </p:nvGraphicFramePr>
            <p:xfrm>
              <a:off x="838200" y="363254"/>
              <a:ext cx="10515600" cy="612522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AAE45809-DAEB-D34B-9D1F-9C4ABBBFAE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363254"/>
                <a:ext cx="10515600" cy="61252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189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DBA9B0C7-50EB-4F8D-861B-4507B591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E1E388F8-EEA3-4914-95B1-860C5CF58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96A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B2E5-AF60-CA44-B5F5-B53BE613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7990353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b="1" dirty="0"/>
              <a:t>Retail Online Commerce Solution</a:t>
            </a:r>
            <a:endParaRPr lang="en-US" sz="6100" dirty="0"/>
          </a:p>
        </p:txBody>
      </p:sp>
      <p:sp>
        <p:nvSpPr>
          <p:cNvPr id="106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Content Placeholder 1029">
            <a:extLst>
              <a:ext uri="{FF2B5EF4-FFF2-40B4-BE49-F238E27FC236}">
                <a16:creationId xmlns:a16="http://schemas.microsoft.com/office/drawing/2014/main" id="{F82338A9-C727-D0EE-0918-CD8DD6334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Facilitates online business platforms to:</a:t>
            </a:r>
          </a:p>
          <a:p>
            <a:r>
              <a:rPr lang="en-US" dirty="0"/>
              <a:t>Manage order information </a:t>
            </a:r>
          </a:p>
          <a:p>
            <a:r>
              <a:rPr lang="en-US" dirty="0"/>
              <a:t>Customer information </a:t>
            </a:r>
          </a:p>
          <a:p>
            <a:r>
              <a:rPr lang="en-US" dirty="0"/>
              <a:t>Payment information</a:t>
            </a:r>
          </a:p>
          <a:p>
            <a:r>
              <a:rPr lang="en-US" dirty="0"/>
              <a:t>Shipping information</a:t>
            </a:r>
          </a:p>
          <a:p>
            <a:endParaRPr lang="en-US" dirty="0"/>
          </a:p>
        </p:txBody>
      </p:sp>
      <p:pic>
        <p:nvPicPr>
          <p:cNvPr id="21" name="Google Shape;140;p2">
            <a:extLst>
              <a:ext uri="{FF2B5EF4-FFF2-40B4-BE49-F238E27FC236}">
                <a16:creationId xmlns:a16="http://schemas.microsoft.com/office/drawing/2014/main" id="{E81308AB-D726-2D4F-B280-1D78A3A26B03}"/>
              </a:ext>
            </a:extLst>
          </p:cNvPr>
          <p:cNvPicPr preferRelativeResize="0"/>
          <p:nvPr/>
        </p:nvPicPr>
        <p:blipFill rotWithShape="1">
          <a:blip r:embed="rId2"/>
          <a:srcRect l="3449" r="1" b="1"/>
          <a:stretch/>
        </p:blipFill>
        <p:spPr>
          <a:xfrm>
            <a:off x="9058274" y="30861"/>
            <a:ext cx="3118579" cy="2803779"/>
          </a:xfrm>
          <a:custGeom>
            <a:avLst/>
            <a:gdLst/>
            <a:ahLst/>
            <a:cxnLst/>
            <a:rect l="l" t="t" r="r" b="b"/>
            <a:pathLst>
              <a:path w="4037308" h="4181551">
                <a:moveTo>
                  <a:pt x="14988" y="0"/>
                </a:moveTo>
                <a:lnTo>
                  <a:pt x="4037308" y="0"/>
                </a:lnTo>
                <a:lnTo>
                  <a:pt x="4037308" y="4167110"/>
                </a:lnTo>
                <a:lnTo>
                  <a:pt x="3964368" y="4159693"/>
                </a:lnTo>
                <a:cubicBezTo>
                  <a:pt x="3918803" y="4157871"/>
                  <a:pt x="3873125" y="4158842"/>
                  <a:pt x="3827593" y="4162617"/>
                </a:cubicBezTo>
                <a:cubicBezTo>
                  <a:pt x="3592919" y="4177301"/>
                  <a:pt x="3357984" y="4170673"/>
                  <a:pt x="3123310" y="4173921"/>
                </a:cubicBezTo>
                <a:cubicBezTo>
                  <a:pt x="2809371" y="4178341"/>
                  <a:pt x="2495692" y="4167035"/>
                  <a:pt x="2181883" y="4165996"/>
                </a:cubicBezTo>
                <a:cubicBezTo>
                  <a:pt x="2117562" y="4165736"/>
                  <a:pt x="2052981" y="4169114"/>
                  <a:pt x="1988920" y="4174312"/>
                </a:cubicBezTo>
                <a:cubicBezTo>
                  <a:pt x="1900170" y="4181329"/>
                  <a:pt x="1812589" y="4172492"/>
                  <a:pt x="1724619" y="4164177"/>
                </a:cubicBezTo>
                <a:cubicBezTo>
                  <a:pt x="1618587" y="4154171"/>
                  <a:pt x="1512814" y="4163007"/>
                  <a:pt x="1407431" y="4174572"/>
                </a:cubicBezTo>
                <a:lnTo>
                  <a:pt x="1296667" y="4181551"/>
                </a:lnTo>
                <a:lnTo>
                  <a:pt x="772971" y="4181551"/>
                </a:lnTo>
                <a:lnTo>
                  <a:pt x="562031" y="4174133"/>
                </a:lnTo>
                <a:cubicBezTo>
                  <a:pt x="461814" y="4173175"/>
                  <a:pt x="361596" y="4174052"/>
                  <a:pt x="261346" y="4174572"/>
                </a:cubicBezTo>
                <a:lnTo>
                  <a:pt x="2757" y="4173908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</p:spPr>
      </p:pic>
      <p:pic>
        <p:nvPicPr>
          <p:cNvPr id="4" name="Picture 6" descr="Important trends in e-commerce shop owners shouldn't miss">
            <a:extLst>
              <a:ext uri="{FF2B5EF4-FFF2-40B4-BE49-F238E27FC236}">
                <a16:creationId xmlns:a16="http://schemas.microsoft.com/office/drawing/2014/main" id="{8C20426F-444F-6147-A6A7-3B74BC548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1" b="1"/>
          <a:stretch/>
        </p:blipFill>
        <p:spPr bwMode="auto">
          <a:xfrm>
            <a:off x="5670886" y="2834640"/>
            <a:ext cx="6521114" cy="4023359"/>
          </a:xfrm>
          <a:custGeom>
            <a:avLst/>
            <a:gdLst/>
            <a:ahLst/>
            <a:cxnLst/>
            <a:rect l="l" t="t" r="r" b="b"/>
            <a:pathLst>
              <a:path w="4049406" h="2498379">
                <a:moveTo>
                  <a:pt x="2414242" y="4"/>
                </a:moveTo>
                <a:cubicBezTo>
                  <a:pt x="2459711" y="-77"/>
                  <a:pt x="2505191" y="1157"/>
                  <a:pt x="2550670" y="4406"/>
                </a:cubicBezTo>
                <a:cubicBezTo>
                  <a:pt x="2703794" y="17725"/>
                  <a:pt x="2857632" y="20973"/>
                  <a:pt x="3011184" y="14152"/>
                </a:cubicBezTo>
                <a:cubicBezTo>
                  <a:pt x="3134577" y="5667"/>
                  <a:pt x="3258346" y="4185"/>
                  <a:pt x="3381908" y="9733"/>
                </a:cubicBezTo>
                <a:cubicBezTo>
                  <a:pt x="3497036" y="16360"/>
                  <a:pt x="3612164" y="23117"/>
                  <a:pt x="3727682" y="19219"/>
                </a:cubicBezTo>
                <a:cubicBezTo>
                  <a:pt x="3773682" y="17660"/>
                  <a:pt x="3819031" y="15711"/>
                  <a:pt x="3864640" y="13112"/>
                </a:cubicBezTo>
                <a:cubicBezTo>
                  <a:pt x="3906592" y="9571"/>
                  <a:pt x="3948658" y="7898"/>
                  <a:pt x="3990713" y="8093"/>
                </a:cubicBezTo>
                <a:lnTo>
                  <a:pt x="4049406" y="10975"/>
                </a:lnTo>
                <a:lnTo>
                  <a:pt x="4049406" y="2498379"/>
                </a:lnTo>
                <a:lnTo>
                  <a:pt x="28177" y="2498379"/>
                </a:lnTo>
                <a:lnTo>
                  <a:pt x="28782" y="2488422"/>
                </a:lnTo>
                <a:cubicBezTo>
                  <a:pt x="31911" y="2368016"/>
                  <a:pt x="35027" y="2247572"/>
                  <a:pt x="38157" y="2127091"/>
                </a:cubicBezTo>
                <a:cubicBezTo>
                  <a:pt x="38284" y="2122014"/>
                  <a:pt x="39171" y="2117064"/>
                  <a:pt x="39171" y="2111987"/>
                </a:cubicBezTo>
                <a:cubicBezTo>
                  <a:pt x="48166" y="1998143"/>
                  <a:pt x="53107" y="1884299"/>
                  <a:pt x="18899" y="1773120"/>
                </a:cubicBezTo>
                <a:cubicBezTo>
                  <a:pt x="15871" y="1762674"/>
                  <a:pt x="14262" y="1751874"/>
                  <a:pt x="14084" y="1741010"/>
                </a:cubicBezTo>
                <a:cubicBezTo>
                  <a:pt x="12413" y="1644084"/>
                  <a:pt x="16644" y="1547157"/>
                  <a:pt x="26754" y="1450751"/>
                </a:cubicBezTo>
                <a:cubicBezTo>
                  <a:pt x="31949" y="1391608"/>
                  <a:pt x="26754" y="1331576"/>
                  <a:pt x="43478" y="1273068"/>
                </a:cubicBezTo>
                <a:cubicBezTo>
                  <a:pt x="50864" y="1243991"/>
                  <a:pt x="55109" y="1214204"/>
                  <a:pt x="56147" y="1184226"/>
                </a:cubicBezTo>
                <a:cubicBezTo>
                  <a:pt x="59948" y="1111630"/>
                  <a:pt x="38537" y="1043349"/>
                  <a:pt x="18139" y="974814"/>
                </a:cubicBezTo>
                <a:cubicBezTo>
                  <a:pt x="7370" y="938515"/>
                  <a:pt x="-5426" y="901456"/>
                  <a:pt x="2429" y="863381"/>
                </a:cubicBezTo>
                <a:cubicBezTo>
                  <a:pt x="16707" y="804821"/>
                  <a:pt x="24854" y="744929"/>
                  <a:pt x="26754" y="684682"/>
                </a:cubicBezTo>
                <a:cubicBezTo>
                  <a:pt x="26754" y="642038"/>
                  <a:pt x="16365" y="600282"/>
                  <a:pt x="20039" y="557765"/>
                </a:cubicBezTo>
                <a:cubicBezTo>
                  <a:pt x="28211" y="475282"/>
                  <a:pt x="30238" y="392304"/>
                  <a:pt x="26121" y="309516"/>
                </a:cubicBezTo>
                <a:cubicBezTo>
                  <a:pt x="26095" y="276416"/>
                  <a:pt x="29846" y="243418"/>
                  <a:pt x="37270" y="211155"/>
                </a:cubicBezTo>
                <a:cubicBezTo>
                  <a:pt x="46506" y="154221"/>
                  <a:pt x="48419" y="96347"/>
                  <a:pt x="42971" y="38930"/>
                </a:cubicBezTo>
                <a:lnTo>
                  <a:pt x="38856" y="11020"/>
                </a:lnTo>
                <a:lnTo>
                  <a:pt x="130509" y="7784"/>
                </a:lnTo>
                <a:cubicBezTo>
                  <a:pt x="277810" y="-154"/>
                  <a:pt x="425502" y="3145"/>
                  <a:pt x="572310" y="17660"/>
                </a:cubicBezTo>
                <a:cubicBezTo>
                  <a:pt x="676172" y="25314"/>
                  <a:pt x="780502" y="24092"/>
                  <a:pt x="884170" y="14021"/>
                </a:cubicBezTo>
                <a:cubicBezTo>
                  <a:pt x="1074404" y="-1702"/>
                  <a:pt x="1264248" y="10903"/>
                  <a:pt x="1454094" y="21558"/>
                </a:cubicBezTo>
                <a:cubicBezTo>
                  <a:pt x="1637961" y="31953"/>
                  <a:pt x="1821699" y="24287"/>
                  <a:pt x="2005566" y="17400"/>
                </a:cubicBezTo>
                <a:cubicBezTo>
                  <a:pt x="2141517" y="12332"/>
                  <a:pt x="2277834" y="248"/>
                  <a:pt x="2414242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40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DB7423F-A319-98AA-A125-99FED816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24" y="455449"/>
            <a:ext cx="6009023" cy="6247881"/>
          </a:xfrm>
          <a:prstGeom prst="rect">
            <a:avLst/>
          </a:prstGeom>
        </p:spPr>
      </p:pic>
      <p:pic>
        <p:nvPicPr>
          <p:cNvPr id="9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0B7B4B1-C740-5031-E3FB-E004F980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274" y="455449"/>
            <a:ext cx="6142725" cy="60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3304CFA-6575-84A0-3D71-E51AA226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50" y="130461"/>
            <a:ext cx="6854497" cy="3615442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E0AD322F-F2EE-9FD9-8B4F-94BF4CA5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224" y="3745903"/>
            <a:ext cx="4484403" cy="3112097"/>
          </a:xfrm>
          <a:prstGeom prst="rect">
            <a:avLst/>
          </a:pr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0079811C-3F8A-37C3-332F-AC322D24D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57247" y="-9564"/>
            <a:ext cx="5031705" cy="37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60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6CD22E-2269-419F-9E81-016EA035D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BA54A-4C33-CC45-8CE9-ACB2F288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32" y="1295231"/>
            <a:ext cx="5895178" cy="38074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8800" dirty="0"/>
              <a:t>Thank you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607D34-E2A9-4595-9DB2-5472E077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082" y="0"/>
            <a:ext cx="4884918" cy="6858000"/>
          </a:xfrm>
          <a:custGeom>
            <a:avLst/>
            <a:gdLst>
              <a:gd name="connsiteX0" fmla="*/ 1097203 w 4884918"/>
              <a:gd name="connsiteY0" fmla="*/ 0 h 6858000"/>
              <a:gd name="connsiteX1" fmla="*/ 1154155 w 4884918"/>
              <a:gd name="connsiteY1" fmla="*/ 0 h 6858000"/>
              <a:gd name="connsiteX2" fmla="*/ 972305 w 4884918"/>
              <a:gd name="connsiteY2" fmla="*/ 343212 h 6858000"/>
              <a:gd name="connsiteX3" fmla="*/ 780524 w 4884918"/>
              <a:gd name="connsiteY3" fmla="*/ 761067 h 6858000"/>
              <a:gd name="connsiteX4" fmla="*/ 737045 w 4884918"/>
              <a:gd name="connsiteY4" fmla="*/ 865164 h 6858000"/>
              <a:gd name="connsiteX5" fmla="*/ 762322 w 4884918"/>
              <a:gd name="connsiteY5" fmla="*/ 830676 h 6858000"/>
              <a:gd name="connsiteX6" fmla="*/ 1118805 w 4884918"/>
              <a:gd name="connsiteY6" fmla="*/ 160440 h 6858000"/>
              <a:gd name="connsiteX7" fmla="*/ 1221640 w 4884918"/>
              <a:gd name="connsiteY7" fmla="*/ 0 h 6858000"/>
              <a:gd name="connsiteX8" fmla="*/ 4884918 w 4884918"/>
              <a:gd name="connsiteY8" fmla="*/ 0 h 6858000"/>
              <a:gd name="connsiteX9" fmla="*/ 4884918 w 4884918"/>
              <a:gd name="connsiteY9" fmla="*/ 6857999 h 6858000"/>
              <a:gd name="connsiteX10" fmla="*/ 4884918 w 4884918"/>
              <a:gd name="connsiteY10" fmla="*/ 6858000 h 6858000"/>
              <a:gd name="connsiteX11" fmla="*/ 704817 w 4884918"/>
              <a:gd name="connsiteY11" fmla="*/ 6858000 h 6858000"/>
              <a:gd name="connsiteX12" fmla="*/ 618717 w 4884918"/>
              <a:gd name="connsiteY12" fmla="*/ 6672538 h 6858000"/>
              <a:gd name="connsiteX13" fmla="*/ 309324 w 4884918"/>
              <a:gd name="connsiteY13" fmla="*/ 5833618 h 6858000"/>
              <a:gd name="connsiteX14" fmla="*/ 209850 w 4884918"/>
              <a:gd name="connsiteY14" fmla="*/ 5484180 h 6858000"/>
              <a:gd name="connsiteX15" fmla="*/ 211619 w 4884918"/>
              <a:gd name="connsiteY15" fmla="*/ 5517653 h 6858000"/>
              <a:gd name="connsiteX16" fmla="*/ 361778 w 4884918"/>
              <a:gd name="connsiteY16" fmla="*/ 6145524 h 6858000"/>
              <a:gd name="connsiteX17" fmla="*/ 591356 w 4884918"/>
              <a:gd name="connsiteY17" fmla="*/ 6843306 h 6858000"/>
              <a:gd name="connsiteX18" fmla="*/ 597415 w 4884918"/>
              <a:gd name="connsiteY18" fmla="*/ 6858000 h 6858000"/>
              <a:gd name="connsiteX19" fmla="*/ 545224 w 4884918"/>
              <a:gd name="connsiteY19" fmla="*/ 6858000 h 6858000"/>
              <a:gd name="connsiteX20" fmla="*/ 533604 w 4884918"/>
              <a:gd name="connsiteY20" fmla="*/ 6830072 h 6858000"/>
              <a:gd name="connsiteX21" fmla="*/ 169657 w 4884918"/>
              <a:gd name="connsiteY21" fmla="*/ 5556577 h 6858000"/>
              <a:gd name="connsiteX22" fmla="*/ 12169 w 4884918"/>
              <a:gd name="connsiteY22" fmla="*/ 4362835 h 6858000"/>
              <a:gd name="connsiteX23" fmla="*/ 46168 w 4884918"/>
              <a:gd name="connsiteY23" fmla="*/ 3338487 h 6858000"/>
              <a:gd name="connsiteX24" fmla="*/ 490574 w 4884918"/>
              <a:gd name="connsiteY24" fmla="*/ 1381078 h 6858000"/>
              <a:gd name="connsiteX25" fmla="*/ 984701 w 4884918"/>
              <a:gd name="connsiteY25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884918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4884918" y="0"/>
                </a:lnTo>
                <a:lnTo>
                  <a:pt x="4884918" y="6857999"/>
                </a:lnTo>
                <a:lnTo>
                  <a:pt x="4884918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rgbClr val="96A3C6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80" y="5439978"/>
            <a:ext cx="5897880" cy="27432"/>
          </a:xfrm>
          <a:custGeom>
            <a:avLst/>
            <a:gdLst>
              <a:gd name="connsiteX0" fmla="*/ 0 w 5897880"/>
              <a:gd name="connsiteY0" fmla="*/ 0 h 27432"/>
              <a:gd name="connsiteX1" fmla="*/ 537362 w 5897880"/>
              <a:gd name="connsiteY1" fmla="*/ 0 h 27432"/>
              <a:gd name="connsiteX2" fmla="*/ 1133704 w 5897880"/>
              <a:gd name="connsiteY2" fmla="*/ 0 h 27432"/>
              <a:gd name="connsiteX3" fmla="*/ 1671066 w 5897880"/>
              <a:gd name="connsiteY3" fmla="*/ 0 h 27432"/>
              <a:gd name="connsiteX4" fmla="*/ 2385365 w 5897880"/>
              <a:gd name="connsiteY4" fmla="*/ 0 h 27432"/>
              <a:gd name="connsiteX5" fmla="*/ 3040685 w 5897880"/>
              <a:gd name="connsiteY5" fmla="*/ 0 h 27432"/>
              <a:gd name="connsiteX6" fmla="*/ 3696005 w 5897880"/>
              <a:gd name="connsiteY6" fmla="*/ 0 h 27432"/>
              <a:gd name="connsiteX7" fmla="*/ 4469282 w 5897880"/>
              <a:gd name="connsiteY7" fmla="*/ 0 h 27432"/>
              <a:gd name="connsiteX8" fmla="*/ 5183581 w 5897880"/>
              <a:gd name="connsiteY8" fmla="*/ 0 h 27432"/>
              <a:gd name="connsiteX9" fmla="*/ 5897880 w 5897880"/>
              <a:gd name="connsiteY9" fmla="*/ 0 h 27432"/>
              <a:gd name="connsiteX10" fmla="*/ 5897880 w 5897880"/>
              <a:gd name="connsiteY10" fmla="*/ 27432 h 27432"/>
              <a:gd name="connsiteX11" fmla="*/ 5419496 w 5897880"/>
              <a:gd name="connsiteY11" fmla="*/ 27432 h 27432"/>
              <a:gd name="connsiteX12" fmla="*/ 4882134 w 5897880"/>
              <a:gd name="connsiteY12" fmla="*/ 27432 h 27432"/>
              <a:gd name="connsiteX13" fmla="*/ 4167835 w 5897880"/>
              <a:gd name="connsiteY13" fmla="*/ 27432 h 27432"/>
              <a:gd name="connsiteX14" fmla="*/ 3394558 w 5897880"/>
              <a:gd name="connsiteY14" fmla="*/ 27432 h 27432"/>
              <a:gd name="connsiteX15" fmla="*/ 2798216 w 5897880"/>
              <a:gd name="connsiteY15" fmla="*/ 27432 h 27432"/>
              <a:gd name="connsiteX16" fmla="*/ 2024939 w 5897880"/>
              <a:gd name="connsiteY16" fmla="*/ 27432 h 27432"/>
              <a:gd name="connsiteX17" fmla="*/ 1487576 w 5897880"/>
              <a:gd name="connsiteY17" fmla="*/ 27432 h 27432"/>
              <a:gd name="connsiteX18" fmla="*/ 1009193 w 5897880"/>
              <a:gd name="connsiteY18" fmla="*/ 27432 h 27432"/>
              <a:gd name="connsiteX19" fmla="*/ 0 w 5897880"/>
              <a:gd name="connsiteY19" fmla="*/ 27432 h 27432"/>
              <a:gd name="connsiteX20" fmla="*/ 0 w 5897880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97880" h="27432" fill="none" extrusionOk="0">
                <a:moveTo>
                  <a:pt x="0" y="0"/>
                </a:moveTo>
                <a:cubicBezTo>
                  <a:pt x="232564" y="21549"/>
                  <a:pt x="389747" y="7320"/>
                  <a:pt x="537362" y="0"/>
                </a:cubicBezTo>
                <a:cubicBezTo>
                  <a:pt x="684977" y="-7320"/>
                  <a:pt x="894159" y="-7726"/>
                  <a:pt x="1133704" y="0"/>
                </a:cubicBezTo>
                <a:cubicBezTo>
                  <a:pt x="1373249" y="7726"/>
                  <a:pt x="1440352" y="-304"/>
                  <a:pt x="1671066" y="0"/>
                </a:cubicBezTo>
                <a:cubicBezTo>
                  <a:pt x="1901780" y="304"/>
                  <a:pt x="2091497" y="765"/>
                  <a:pt x="2385365" y="0"/>
                </a:cubicBezTo>
                <a:cubicBezTo>
                  <a:pt x="2679233" y="-765"/>
                  <a:pt x="2762926" y="2802"/>
                  <a:pt x="3040685" y="0"/>
                </a:cubicBezTo>
                <a:cubicBezTo>
                  <a:pt x="3318444" y="-2802"/>
                  <a:pt x="3409726" y="9093"/>
                  <a:pt x="3696005" y="0"/>
                </a:cubicBezTo>
                <a:cubicBezTo>
                  <a:pt x="3982284" y="-9093"/>
                  <a:pt x="4087272" y="27119"/>
                  <a:pt x="4469282" y="0"/>
                </a:cubicBezTo>
                <a:cubicBezTo>
                  <a:pt x="4851292" y="-27119"/>
                  <a:pt x="4924835" y="26473"/>
                  <a:pt x="5183581" y="0"/>
                </a:cubicBezTo>
                <a:cubicBezTo>
                  <a:pt x="5442327" y="-26473"/>
                  <a:pt x="5598463" y="7328"/>
                  <a:pt x="5897880" y="0"/>
                </a:cubicBezTo>
                <a:cubicBezTo>
                  <a:pt x="5898716" y="13055"/>
                  <a:pt x="5897707" y="18641"/>
                  <a:pt x="5897880" y="27432"/>
                </a:cubicBezTo>
                <a:cubicBezTo>
                  <a:pt x="5682742" y="40412"/>
                  <a:pt x="5520014" y="23844"/>
                  <a:pt x="5419496" y="27432"/>
                </a:cubicBezTo>
                <a:cubicBezTo>
                  <a:pt x="5318978" y="31020"/>
                  <a:pt x="5012864" y="6698"/>
                  <a:pt x="4882134" y="27432"/>
                </a:cubicBezTo>
                <a:cubicBezTo>
                  <a:pt x="4751404" y="48166"/>
                  <a:pt x="4313676" y="5207"/>
                  <a:pt x="4167835" y="27432"/>
                </a:cubicBezTo>
                <a:cubicBezTo>
                  <a:pt x="4021994" y="49657"/>
                  <a:pt x="3715729" y="59193"/>
                  <a:pt x="3394558" y="27432"/>
                </a:cubicBezTo>
                <a:cubicBezTo>
                  <a:pt x="3073387" y="-4329"/>
                  <a:pt x="3093227" y="38972"/>
                  <a:pt x="2798216" y="27432"/>
                </a:cubicBezTo>
                <a:cubicBezTo>
                  <a:pt x="2503205" y="15892"/>
                  <a:pt x="2297615" y="31603"/>
                  <a:pt x="2024939" y="27432"/>
                </a:cubicBezTo>
                <a:cubicBezTo>
                  <a:pt x="1752263" y="23261"/>
                  <a:pt x="1629814" y="3659"/>
                  <a:pt x="1487576" y="27432"/>
                </a:cubicBezTo>
                <a:cubicBezTo>
                  <a:pt x="1345338" y="51205"/>
                  <a:pt x="1238885" y="24954"/>
                  <a:pt x="1009193" y="27432"/>
                </a:cubicBezTo>
                <a:cubicBezTo>
                  <a:pt x="779501" y="29910"/>
                  <a:pt x="441829" y="-15535"/>
                  <a:pt x="0" y="27432"/>
                </a:cubicBezTo>
                <a:cubicBezTo>
                  <a:pt x="988" y="17221"/>
                  <a:pt x="-970" y="7538"/>
                  <a:pt x="0" y="0"/>
                </a:cubicBezTo>
                <a:close/>
              </a:path>
              <a:path w="5897880" h="27432" stroke="0" extrusionOk="0">
                <a:moveTo>
                  <a:pt x="0" y="0"/>
                </a:moveTo>
                <a:cubicBezTo>
                  <a:pt x="196299" y="-26676"/>
                  <a:pt x="463834" y="6738"/>
                  <a:pt x="596341" y="0"/>
                </a:cubicBezTo>
                <a:cubicBezTo>
                  <a:pt x="728848" y="-6738"/>
                  <a:pt x="857267" y="1845"/>
                  <a:pt x="1074725" y="0"/>
                </a:cubicBezTo>
                <a:cubicBezTo>
                  <a:pt x="1292183" y="-1845"/>
                  <a:pt x="1545672" y="3744"/>
                  <a:pt x="1848002" y="0"/>
                </a:cubicBezTo>
                <a:cubicBezTo>
                  <a:pt x="2150332" y="-3744"/>
                  <a:pt x="2306688" y="-14526"/>
                  <a:pt x="2444344" y="0"/>
                </a:cubicBezTo>
                <a:cubicBezTo>
                  <a:pt x="2582000" y="14526"/>
                  <a:pt x="2761095" y="-11862"/>
                  <a:pt x="3040685" y="0"/>
                </a:cubicBezTo>
                <a:cubicBezTo>
                  <a:pt x="3320275" y="11862"/>
                  <a:pt x="3622320" y="-32867"/>
                  <a:pt x="3813962" y="0"/>
                </a:cubicBezTo>
                <a:cubicBezTo>
                  <a:pt x="4005604" y="32867"/>
                  <a:pt x="4117810" y="-10778"/>
                  <a:pt x="4351325" y="0"/>
                </a:cubicBezTo>
                <a:cubicBezTo>
                  <a:pt x="4584840" y="10778"/>
                  <a:pt x="4963783" y="-32384"/>
                  <a:pt x="5124602" y="0"/>
                </a:cubicBezTo>
                <a:cubicBezTo>
                  <a:pt x="5285421" y="32384"/>
                  <a:pt x="5705238" y="-29538"/>
                  <a:pt x="5897880" y="0"/>
                </a:cubicBezTo>
                <a:cubicBezTo>
                  <a:pt x="5898677" y="11634"/>
                  <a:pt x="5899083" y="16994"/>
                  <a:pt x="5897880" y="27432"/>
                </a:cubicBezTo>
                <a:cubicBezTo>
                  <a:pt x="5630425" y="7719"/>
                  <a:pt x="5532865" y="21388"/>
                  <a:pt x="5242560" y="27432"/>
                </a:cubicBezTo>
                <a:cubicBezTo>
                  <a:pt x="4952255" y="33476"/>
                  <a:pt x="4783060" y="14892"/>
                  <a:pt x="4646219" y="27432"/>
                </a:cubicBezTo>
                <a:cubicBezTo>
                  <a:pt x="4509378" y="39972"/>
                  <a:pt x="4163771" y="-4851"/>
                  <a:pt x="3872941" y="27432"/>
                </a:cubicBezTo>
                <a:cubicBezTo>
                  <a:pt x="3582111" y="59715"/>
                  <a:pt x="3362704" y="7742"/>
                  <a:pt x="3099664" y="27432"/>
                </a:cubicBezTo>
                <a:cubicBezTo>
                  <a:pt x="2836624" y="47122"/>
                  <a:pt x="2747441" y="28801"/>
                  <a:pt x="2562301" y="27432"/>
                </a:cubicBezTo>
                <a:cubicBezTo>
                  <a:pt x="2377161" y="26063"/>
                  <a:pt x="2104946" y="30879"/>
                  <a:pt x="1906981" y="27432"/>
                </a:cubicBezTo>
                <a:cubicBezTo>
                  <a:pt x="1709016" y="23985"/>
                  <a:pt x="1304654" y="6821"/>
                  <a:pt x="1133704" y="27432"/>
                </a:cubicBezTo>
                <a:cubicBezTo>
                  <a:pt x="962754" y="48043"/>
                  <a:pt x="457048" y="12129"/>
                  <a:pt x="0" y="27432"/>
                </a:cubicBezTo>
                <a:cubicBezTo>
                  <a:pt x="894" y="14250"/>
                  <a:pt x="667" y="11053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41275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3BEA983-EAAB-42FB-84E9-E77708168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5440680"/>
            <a:ext cx="3200400" cy="27432"/>
          </a:xfrm>
          <a:custGeom>
            <a:avLst/>
            <a:gdLst>
              <a:gd name="connsiteX0" fmla="*/ 0 w 3200400"/>
              <a:gd name="connsiteY0" fmla="*/ 0 h 27432"/>
              <a:gd name="connsiteX1" fmla="*/ 608076 w 3200400"/>
              <a:gd name="connsiteY1" fmla="*/ 0 h 27432"/>
              <a:gd name="connsiteX2" fmla="*/ 1248156 w 3200400"/>
              <a:gd name="connsiteY2" fmla="*/ 0 h 27432"/>
              <a:gd name="connsiteX3" fmla="*/ 1920240 w 3200400"/>
              <a:gd name="connsiteY3" fmla="*/ 0 h 27432"/>
              <a:gd name="connsiteX4" fmla="*/ 2592324 w 3200400"/>
              <a:gd name="connsiteY4" fmla="*/ 0 h 27432"/>
              <a:gd name="connsiteX5" fmla="*/ 3200400 w 3200400"/>
              <a:gd name="connsiteY5" fmla="*/ 0 h 27432"/>
              <a:gd name="connsiteX6" fmla="*/ 3200400 w 3200400"/>
              <a:gd name="connsiteY6" fmla="*/ 27432 h 27432"/>
              <a:gd name="connsiteX7" fmla="*/ 2496312 w 3200400"/>
              <a:gd name="connsiteY7" fmla="*/ 27432 h 27432"/>
              <a:gd name="connsiteX8" fmla="*/ 1792224 w 3200400"/>
              <a:gd name="connsiteY8" fmla="*/ 27432 h 27432"/>
              <a:gd name="connsiteX9" fmla="*/ 1152144 w 3200400"/>
              <a:gd name="connsiteY9" fmla="*/ 27432 h 27432"/>
              <a:gd name="connsiteX10" fmla="*/ 0 w 3200400"/>
              <a:gd name="connsiteY10" fmla="*/ 27432 h 27432"/>
              <a:gd name="connsiteX11" fmla="*/ 0 w 320040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00400" h="27432" fill="none" extrusionOk="0">
                <a:moveTo>
                  <a:pt x="0" y="0"/>
                </a:moveTo>
                <a:cubicBezTo>
                  <a:pt x="176560" y="-17034"/>
                  <a:pt x="345323" y="-28956"/>
                  <a:pt x="608076" y="0"/>
                </a:cubicBezTo>
                <a:cubicBezTo>
                  <a:pt x="870829" y="28956"/>
                  <a:pt x="955637" y="-27357"/>
                  <a:pt x="1248156" y="0"/>
                </a:cubicBezTo>
                <a:cubicBezTo>
                  <a:pt x="1540675" y="27357"/>
                  <a:pt x="1624069" y="30558"/>
                  <a:pt x="1920240" y="0"/>
                </a:cubicBezTo>
                <a:cubicBezTo>
                  <a:pt x="2216411" y="-30558"/>
                  <a:pt x="2344585" y="12271"/>
                  <a:pt x="2592324" y="0"/>
                </a:cubicBezTo>
                <a:cubicBezTo>
                  <a:pt x="2840063" y="-12271"/>
                  <a:pt x="2987913" y="7129"/>
                  <a:pt x="3200400" y="0"/>
                </a:cubicBezTo>
                <a:cubicBezTo>
                  <a:pt x="3199234" y="7395"/>
                  <a:pt x="3200445" y="21864"/>
                  <a:pt x="3200400" y="27432"/>
                </a:cubicBezTo>
                <a:cubicBezTo>
                  <a:pt x="2991642" y="45977"/>
                  <a:pt x="2778729" y="1200"/>
                  <a:pt x="2496312" y="27432"/>
                </a:cubicBezTo>
                <a:cubicBezTo>
                  <a:pt x="2213895" y="53664"/>
                  <a:pt x="2080041" y="8460"/>
                  <a:pt x="1792224" y="27432"/>
                </a:cubicBezTo>
                <a:cubicBezTo>
                  <a:pt x="1504407" y="46404"/>
                  <a:pt x="1357364" y="6320"/>
                  <a:pt x="1152144" y="27432"/>
                </a:cubicBezTo>
                <a:cubicBezTo>
                  <a:pt x="946924" y="48544"/>
                  <a:pt x="515176" y="6141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00400" h="27432" stroke="0" extrusionOk="0">
                <a:moveTo>
                  <a:pt x="0" y="0"/>
                </a:moveTo>
                <a:cubicBezTo>
                  <a:pt x="273892" y="-2049"/>
                  <a:pt x="368520" y="4190"/>
                  <a:pt x="608076" y="0"/>
                </a:cubicBezTo>
                <a:cubicBezTo>
                  <a:pt x="847632" y="-4190"/>
                  <a:pt x="971999" y="7437"/>
                  <a:pt x="1152144" y="0"/>
                </a:cubicBezTo>
                <a:cubicBezTo>
                  <a:pt x="1332289" y="-7437"/>
                  <a:pt x="1665848" y="24107"/>
                  <a:pt x="1856232" y="0"/>
                </a:cubicBezTo>
                <a:cubicBezTo>
                  <a:pt x="2046616" y="-24107"/>
                  <a:pt x="2167965" y="18079"/>
                  <a:pt x="2464308" y="0"/>
                </a:cubicBezTo>
                <a:cubicBezTo>
                  <a:pt x="2760651" y="-18079"/>
                  <a:pt x="2877599" y="28161"/>
                  <a:pt x="3200400" y="0"/>
                </a:cubicBezTo>
                <a:cubicBezTo>
                  <a:pt x="3200593" y="12649"/>
                  <a:pt x="3199412" y="17989"/>
                  <a:pt x="3200400" y="27432"/>
                </a:cubicBezTo>
                <a:cubicBezTo>
                  <a:pt x="2978255" y="22115"/>
                  <a:pt x="2854979" y="18349"/>
                  <a:pt x="2560320" y="27432"/>
                </a:cubicBezTo>
                <a:cubicBezTo>
                  <a:pt x="2265661" y="36515"/>
                  <a:pt x="2043241" y="2929"/>
                  <a:pt x="1856232" y="27432"/>
                </a:cubicBezTo>
                <a:cubicBezTo>
                  <a:pt x="1669223" y="51935"/>
                  <a:pt x="1428863" y="5228"/>
                  <a:pt x="1312164" y="27432"/>
                </a:cubicBezTo>
                <a:cubicBezTo>
                  <a:pt x="1195465" y="49636"/>
                  <a:pt x="838125" y="31438"/>
                  <a:pt x="672084" y="27432"/>
                </a:cubicBezTo>
                <a:cubicBezTo>
                  <a:pt x="506043" y="23426"/>
                  <a:pt x="200317" y="-1243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5BF7C-FF05-0C4A-93DC-1B6A76CE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600"/>
              <a:t>PHASE Diagram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67A67D-FFD1-A6B4-204B-316A7149E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oogle Shape;146;p3">
            <a:extLst>
              <a:ext uri="{FF2B5EF4-FFF2-40B4-BE49-F238E27FC236}">
                <a16:creationId xmlns:a16="http://schemas.microsoft.com/office/drawing/2014/main" id="{C955E37E-42EA-444E-A02D-C9F8AFB2087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tretch/>
        </p:blipFill>
        <p:spPr>
          <a:xfrm>
            <a:off x="829035" y="2766211"/>
            <a:ext cx="10728981" cy="2592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602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8E7BC-9555-2547-805C-AFE3D62F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ENTITY RELATIONSHIP DIAGRAM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3D pattern of ring shapes connected by lines">
            <a:extLst>
              <a:ext uri="{FF2B5EF4-FFF2-40B4-BE49-F238E27FC236}">
                <a16:creationId xmlns:a16="http://schemas.microsoft.com/office/drawing/2014/main" id="{7F8BD1F3-EA9E-4522-E433-154671AF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27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89D1C7-BBA5-0846-B60F-E51A51B97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173" y="302577"/>
            <a:ext cx="4648200" cy="62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7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rgbClr val="96A3C6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686DE-36F9-484A-9166-908ED27A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BF9F6"/>
                </a:solidFill>
              </a:rPr>
              <a:t>Data implementation </a:t>
            </a:r>
          </a:p>
        </p:txBody>
      </p:sp>
      <p:pic>
        <p:nvPicPr>
          <p:cNvPr id="7" name="Graphic 6" descr="Dataflows">
            <a:extLst>
              <a:ext uri="{FF2B5EF4-FFF2-40B4-BE49-F238E27FC236}">
                <a16:creationId xmlns:a16="http://schemas.microsoft.com/office/drawing/2014/main" id="{A8749A0D-2EBD-F4B7-8BAD-CD9BE8FA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1" name="Rectangle 6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27432"/>
          </a:xfrm>
          <a:custGeom>
            <a:avLst/>
            <a:gdLst>
              <a:gd name="connsiteX0" fmla="*/ 0 w 5303520"/>
              <a:gd name="connsiteY0" fmla="*/ 0 h 27432"/>
              <a:gd name="connsiteX1" fmla="*/ 556870 w 5303520"/>
              <a:gd name="connsiteY1" fmla="*/ 0 h 27432"/>
              <a:gd name="connsiteX2" fmla="*/ 1272845 w 5303520"/>
              <a:gd name="connsiteY2" fmla="*/ 0 h 27432"/>
              <a:gd name="connsiteX3" fmla="*/ 1882750 w 5303520"/>
              <a:gd name="connsiteY3" fmla="*/ 0 h 27432"/>
              <a:gd name="connsiteX4" fmla="*/ 2439619 w 5303520"/>
              <a:gd name="connsiteY4" fmla="*/ 0 h 27432"/>
              <a:gd name="connsiteX5" fmla="*/ 3155594 w 5303520"/>
              <a:gd name="connsiteY5" fmla="*/ 0 h 27432"/>
              <a:gd name="connsiteX6" fmla="*/ 3818534 w 5303520"/>
              <a:gd name="connsiteY6" fmla="*/ 0 h 27432"/>
              <a:gd name="connsiteX7" fmla="*/ 4481474 w 5303520"/>
              <a:gd name="connsiteY7" fmla="*/ 0 h 27432"/>
              <a:gd name="connsiteX8" fmla="*/ 5303520 w 5303520"/>
              <a:gd name="connsiteY8" fmla="*/ 0 h 27432"/>
              <a:gd name="connsiteX9" fmla="*/ 5303520 w 5303520"/>
              <a:gd name="connsiteY9" fmla="*/ 27432 h 27432"/>
              <a:gd name="connsiteX10" fmla="*/ 4746650 w 5303520"/>
              <a:gd name="connsiteY10" fmla="*/ 27432 h 27432"/>
              <a:gd name="connsiteX11" fmla="*/ 4242816 w 5303520"/>
              <a:gd name="connsiteY11" fmla="*/ 27432 h 27432"/>
              <a:gd name="connsiteX12" fmla="*/ 3526841 w 5303520"/>
              <a:gd name="connsiteY12" fmla="*/ 27432 h 27432"/>
              <a:gd name="connsiteX13" fmla="*/ 2969971 w 5303520"/>
              <a:gd name="connsiteY13" fmla="*/ 27432 h 27432"/>
              <a:gd name="connsiteX14" fmla="*/ 2253996 w 5303520"/>
              <a:gd name="connsiteY14" fmla="*/ 27432 h 27432"/>
              <a:gd name="connsiteX15" fmla="*/ 1484986 w 5303520"/>
              <a:gd name="connsiteY15" fmla="*/ 27432 h 27432"/>
              <a:gd name="connsiteX16" fmla="*/ 875081 w 5303520"/>
              <a:gd name="connsiteY16" fmla="*/ 27432 h 27432"/>
              <a:gd name="connsiteX17" fmla="*/ 0 w 5303520"/>
              <a:gd name="connsiteY17" fmla="*/ 27432 h 27432"/>
              <a:gd name="connsiteX18" fmla="*/ 0 w 530352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27432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3593" y="13343"/>
                  <a:pt x="5303797" y="14402"/>
                  <a:pt x="5303520" y="27432"/>
                </a:cubicBezTo>
                <a:cubicBezTo>
                  <a:pt x="5132450" y="9645"/>
                  <a:pt x="4953391" y="27858"/>
                  <a:pt x="4746650" y="27432"/>
                </a:cubicBezTo>
                <a:cubicBezTo>
                  <a:pt x="4539909" y="27007"/>
                  <a:pt x="4361261" y="16312"/>
                  <a:pt x="4242816" y="27432"/>
                </a:cubicBezTo>
                <a:cubicBezTo>
                  <a:pt x="4124371" y="38552"/>
                  <a:pt x="3754907" y="30170"/>
                  <a:pt x="3526841" y="27432"/>
                </a:cubicBezTo>
                <a:cubicBezTo>
                  <a:pt x="3298775" y="24694"/>
                  <a:pt x="3164473" y="13057"/>
                  <a:pt x="2969971" y="27432"/>
                </a:cubicBezTo>
                <a:cubicBezTo>
                  <a:pt x="2775469" y="41808"/>
                  <a:pt x="2608536" y="11194"/>
                  <a:pt x="2253996" y="27432"/>
                </a:cubicBezTo>
                <a:cubicBezTo>
                  <a:pt x="1899456" y="43670"/>
                  <a:pt x="1752044" y="37933"/>
                  <a:pt x="1484986" y="27432"/>
                </a:cubicBezTo>
                <a:cubicBezTo>
                  <a:pt x="1217928" y="16932"/>
                  <a:pt x="1060609" y="4360"/>
                  <a:pt x="875081" y="27432"/>
                </a:cubicBezTo>
                <a:cubicBezTo>
                  <a:pt x="689553" y="50504"/>
                  <a:pt x="188846" y="34372"/>
                  <a:pt x="0" y="27432"/>
                </a:cubicBezTo>
                <a:cubicBezTo>
                  <a:pt x="-1027" y="16774"/>
                  <a:pt x="589" y="8401"/>
                  <a:pt x="0" y="0"/>
                </a:cubicBezTo>
                <a:close/>
              </a:path>
              <a:path w="5303520" h="27432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3295" y="13080"/>
                  <a:pt x="5304172" y="14823"/>
                  <a:pt x="5303520" y="27432"/>
                </a:cubicBezTo>
                <a:cubicBezTo>
                  <a:pt x="5082751" y="27600"/>
                  <a:pt x="4993374" y="33244"/>
                  <a:pt x="4746650" y="27432"/>
                </a:cubicBezTo>
                <a:cubicBezTo>
                  <a:pt x="4499926" y="21621"/>
                  <a:pt x="4368648" y="1957"/>
                  <a:pt x="4083710" y="27432"/>
                </a:cubicBezTo>
                <a:cubicBezTo>
                  <a:pt x="3798772" y="52907"/>
                  <a:pt x="3729434" y="14645"/>
                  <a:pt x="3473806" y="27432"/>
                </a:cubicBezTo>
                <a:cubicBezTo>
                  <a:pt x="3218178" y="40219"/>
                  <a:pt x="3056855" y="39147"/>
                  <a:pt x="2704795" y="27432"/>
                </a:cubicBezTo>
                <a:cubicBezTo>
                  <a:pt x="2352735" y="15717"/>
                  <a:pt x="2319447" y="38401"/>
                  <a:pt x="1935785" y="27432"/>
                </a:cubicBezTo>
                <a:cubicBezTo>
                  <a:pt x="1552123" y="16464"/>
                  <a:pt x="1532619" y="8678"/>
                  <a:pt x="1378915" y="27432"/>
                </a:cubicBezTo>
                <a:cubicBezTo>
                  <a:pt x="1225211" y="46187"/>
                  <a:pt x="1038692" y="43452"/>
                  <a:pt x="715975" y="27432"/>
                </a:cubicBezTo>
                <a:cubicBezTo>
                  <a:pt x="393258" y="11412"/>
                  <a:pt x="303768" y="36088"/>
                  <a:pt x="0" y="27432"/>
                </a:cubicBezTo>
                <a:cubicBezTo>
                  <a:pt x="151" y="17585"/>
                  <a:pt x="-198" y="13251"/>
                  <a:pt x="0" y="0"/>
                </a:cubicBezTo>
                <a:close/>
              </a:path>
            </a:pathLst>
          </a:custGeom>
          <a:solidFill>
            <a:srgbClr val="FBF9F6"/>
          </a:solidFill>
          <a:ln w="41275" cap="rnd">
            <a:solidFill>
              <a:srgbClr val="FBF9F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0" name="Rectangle 53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55">
            <a:extLst>
              <a:ext uri="{FF2B5EF4-FFF2-40B4-BE49-F238E27FC236}">
                <a16:creationId xmlns:a16="http://schemas.microsoft.com/office/drawing/2014/main" id="{AF4AE179-A75B-4007-B5FA-8139ACF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8969" y="1168517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96A3C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9F435-4746-5E44-821E-39BE6356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135" y="2156348"/>
            <a:ext cx="3971495" cy="1866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800">
                <a:solidFill>
                  <a:srgbClr val="FFFFFF"/>
                </a:solidFill>
              </a:rPr>
            </a:br>
            <a:r>
              <a:rPr lang="en-US" sz="5800">
                <a:solidFill>
                  <a:srgbClr val="FFFFFF"/>
                </a:solidFill>
              </a:rPr>
              <a:t>       Create Table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47DBE56-6EA0-50B8-F43E-4EB4C86B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5895" y="4023096"/>
            <a:ext cx="3055712" cy="8450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4063FB-16EB-E24B-9FC3-9D588E564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943445"/>
              </p:ext>
            </p:extLst>
          </p:nvPr>
        </p:nvGraphicFramePr>
        <p:xfrm>
          <a:off x="643467" y="1544160"/>
          <a:ext cx="5448328" cy="3672783"/>
        </p:xfrm>
        <a:graphic>
          <a:graphicData uri="http://schemas.openxmlformats.org/drawingml/2006/table">
            <a:tbl>
              <a:tblPr>
                <a:solidFill>
                  <a:schemeClr val="tx1">
                    <a:lumMod val="75000"/>
                    <a:lumOff val="25000"/>
                  </a:schemeClr>
                </a:solidFill>
              </a:tblPr>
              <a:tblGrid>
                <a:gridCol w="2641754">
                  <a:extLst>
                    <a:ext uri="{9D8B030D-6E8A-4147-A177-3AD203B41FA5}">
                      <a16:colId xmlns:a16="http://schemas.microsoft.com/office/drawing/2014/main" val="880350588"/>
                    </a:ext>
                  </a:extLst>
                </a:gridCol>
                <a:gridCol w="2806574">
                  <a:extLst>
                    <a:ext uri="{9D8B030D-6E8A-4147-A177-3AD203B41FA5}">
                      <a16:colId xmlns:a16="http://schemas.microsoft.com/office/drawing/2014/main" val="2092521487"/>
                    </a:ext>
                  </a:extLst>
                </a:gridCol>
              </a:tblGrid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Customer.Customer_Base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Orders.Cart_Master</a:t>
                      </a: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128910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Customer.Customer_Address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orders.Order_Details</a:t>
                      </a: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331254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Customer.Customer_Card_Detail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Orders.Order_Master</a:t>
                      </a: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8160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Commodity.Commodity_Details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Shipment.Order_Shipment_Master</a:t>
                      </a: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856509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Commodity.Stock_Master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Shipment.Shipment_Details</a:t>
                      </a: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09230"/>
                  </a:ext>
                </a:extLst>
              </a:tr>
              <a:tr h="64244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Invoice.Invoice_Details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Invoice.Payment_Master;</a:t>
                      </a:r>
                    </a:p>
                    <a:p>
                      <a:pPr algn="l" fontAlgn="b"/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328257"/>
                  </a:ext>
                </a:extLst>
              </a:tr>
              <a:tr h="42582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cap="none" spc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Invoice.Invoice_Master</a:t>
                      </a: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37091"/>
                  </a:ext>
                </a:extLst>
              </a:tr>
              <a:tr h="475423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287" marR="9719" marT="93298" marB="93298" anchor="b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287" marR="9719" marT="93298" marB="932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6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96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9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908F8-6118-D146-BCCE-839A490EB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7" b="3318"/>
          <a:stretch/>
        </p:blipFill>
        <p:spPr>
          <a:xfrm>
            <a:off x="192528" y="1243013"/>
            <a:ext cx="3793268" cy="54432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E14FF-3BC1-A246-AC55-AE60A2F72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997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BF70E9-A265-F34C-9BF2-5FFFB49E27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1" r="1" b="1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EDCBD-CEAD-F745-80B6-51405C0495F0}"/>
              </a:ext>
            </a:extLst>
          </p:cNvPr>
          <p:cNvSpPr txBox="1"/>
          <p:nvPr/>
        </p:nvSpPr>
        <p:spPr>
          <a:xfrm>
            <a:off x="328612" y="436840"/>
            <a:ext cx="31146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+mj-lt"/>
              </a:rPr>
              <a:t>CREATE TABLES</a:t>
            </a:r>
          </a:p>
        </p:txBody>
      </p:sp>
    </p:spTree>
    <p:extLst>
      <p:ext uri="{BB962C8B-B14F-4D97-AF65-F5344CB8AC3E}">
        <p14:creationId xmlns:p14="http://schemas.microsoft.com/office/powerpoint/2010/main" val="173956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4F882-E655-4D4A-A804-B589BD17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Computational column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6A3C6"/>
          </a:solidFill>
          <a:ln w="38100" cap="rnd">
            <a:solidFill>
              <a:srgbClr val="96A3C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2F50-B6CD-1A44-A568-02A022897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0" y="2706624"/>
            <a:ext cx="7352094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/>
              <a:t>ALTER TABLE </a:t>
            </a:r>
            <a:r>
              <a:rPr lang="en-IN" sz="3600" b="1" dirty="0" err="1"/>
              <a:t>Orders.Order_Details</a:t>
            </a:r>
            <a:endParaRPr lang="en-IN" sz="3600" b="1" dirty="0"/>
          </a:p>
          <a:p>
            <a:pPr marL="0" indent="0">
              <a:buNone/>
            </a:pPr>
            <a:r>
              <a:rPr lang="en-IN" sz="3600" b="1" dirty="0"/>
              <a:t>add </a:t>
            </a:r>
            <a:r>
              <a:rPr lang="en-IN" sz="3600" b="1" dirty="0" err="1"/>
              <a:t>Total_Price</a:t>
            </a:r>
            <a:r>
              <a:rPr lang="en-IN" sz="3600" b="1" dirty="0"/>
              <a:t> AS (</a:t>
            </a:r>
            <a:r>
              <a:rPr lang="en-IN" sz="3600" b="1" dirty="0" err="1"/>
              <a:t>dbo.fn_Calc_Total_Price</a:t>
            </a:r>
            <a:r>
              <a:rPr lang="en-IN" sz="3600" b="1" dirty="0"/>
              <a:t>(</a:t>
            </a:r>
            <a:r>
              <a:rPr lang="en-IN" sz="3600" b="1" dirty="0" err="1"/>
              <a:t>Order_ID,Product_ID</a:t>
            </a:r>
            <a:r>
              <a:rPr lang="en-IN" sz="3600" b="1" dirty="0"/>
              <a:t>));</a:t>
            </a:r>
            <a:endParaRPr lang="en-US" dirty="0"/>
          </a:p>
        </p:txBody>
      </p:sp>
      <p:pic>
        <p:nvPicPr>
          <p:cNvPr id="6" name="Picture 4" descr="Chairs in a circle">
            <a:extLst>
              <a:ext uri="{FF2B5EF4-FFF2-40B4-BE49-F238E27FC236}">
                <a16:creationId xmlns:a16="http://schemas.microsoft.com/office/drawing/2014/main" id="{7CB6FC02-28E3-E483-E7E8-D0D6D6F08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4" r="162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64587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3E2441"/>
      </a:dk2>
      <a:lt2>
        <a:srgbClr val="E8E6E2"/>
      </a:lt2>
      <a:accent1>
        <a:srgbClr val="96A3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8236B2C6-DBF1-0045-80DD-385ABB09339A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0840426/&quot;,&quot;values&quot;:{},&quot;data&quot;:{&quot;uri&quot;:&quot;public.flourish.studio/visualisation/10840426/&quot;},&quot;secure&quot;:false}],&quot;name&quot;:&quot;public.flourish.studio/visualisation/1084042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C80AFBD7-2D61-CB4C-8ADF-C89CDEF741C6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flourish.studio/visualisation/10840426/&quot;,&quot;values&quot;:{},&quot;data&quot;:{&quot;uri&quot;:&quot;public.flourish.studio/visualisation/10840426/&quot;},&quot;secure&quot;:false}],&quot;name&quot;:&quot;public.flourish.studio/visualisation/10840426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971</Words>
  <Application>Microsoft Macintosh PowerPoint</Application>
  <PresentationFormat>Widescreen</PresentationFormat>
  <Paragraphs>120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The Hand Bold</vt:lpstr>
      <vt:lpstr>The Serif Hand Black</vt:lpstr>
      <vt:lpstr>SketchyVTI</vt:lpstr>
      <vt:lpstr>Retail Online Commerce Solution</vt:lpstr>
      <vt:lpstr>Retail Online Commerce Solution</vt:lpstr>
      <vt:lpstr>PHASE Diagram</vt:lpstr>
      <vt:lpstr>ENTITY RELATIONSHIP DIAGRAM</vt:lpstr>
      <vt:lpstr>PowerPoint Presentation</vt:lpstr>
      <vt:lpstr>Data implementation </vt:lpstr>
      <vt:lpstr>        Create Table</vt:lpstr>
      <vt:lpstr>PowerPoint Presentation</vt:lpstr>
      <vt:lpstr>Computational column</vt:lpstr>
      <vt:lpstr>Functions/check constraint</vt:lpstr>
      <vt:lpstr>trigger</vt:lpstr>
      <vt:lpstr>Trigger2</vt:lpstr>
      <vt:lpstr>Trigger 3</vt:lpstr>
      <vt:lpstr>Data implementation  view   1</vt:lpstr>
      <vt:lpstr>Data implementation view  2</vt:lpstr>
      <vt:lpstr>Data implementation – view   3</vt:lpstr>
      <vt:lpstr>Data visualization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On-Campus Job Management System </dc:title>
  <dc:creator>Konda, Sai Kiran Reddy (Cognizant)</dc:creator>
  <cp:lastModifiedBy>Rohith Bhat Kuthyar</cp:lastModifiedBy>
  <cp:revision>49</cp:revision>
  <dcterms:created xsi:type="dcterms:W3CDTF">2022-04-19T16:07:09Z</dcterms:created>
  <dcterms:modified xsi:type="dcterms:W3CDTF">2022-08-06T16:53:44Z</dcterms:modified>
</cp:coreProperties>
</file>